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0" r:id="rId17"/>
    <p:sldId id="271" r:id="rId18"/>
    <p:sldId id="272" r:id="rId19"/>
    <p:sldId id="273" r:id="rId20"/>
    <p:sldId id="274" r:id="rId21"/>
    <p:sldId id="275" r:id="rId22"/>
  </p:sldIdLst>
  <p:sldSz cx="13004800" cy="9753600"/>
  <p:notesSz cx="6858000" cy="9144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Helvetica Neue Light" panose="020B060402020202020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GulQzQgwcMDG0hJ4x4iM5PvpV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50244-CBC4-47DF-8285-26F43804576E}">
  <a:tblStyle styleId="{95C50244-CBC4-47DF-8285-26F43804576E}" styleName="Table_0">
    <a:wholeTbl>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tcStyle>
    </a:band1H>
    <a:band2H>
      <a:tcTxStyle b="off" i="off"/>
      <a:tcStyle>
        <a:tcBdr/>
        <a:fill>
          <a:solidFill>
            <a:srgbClr val="E3E5E8"/>
          </a:solidFill>
        </a:fill>
      </a:tcStyle>
    </a:band2H>
    <a:band1V>
      <a:tcTxStyle/>
      <a:tcStyle>
        <a:tcBdr/>
      </a:tcStyle>
    </a:band1V>
    <a:band2V>
      <a:tcTxStyle/>
      <a:tcStyle>
        <a:tcBdr/>
      </a:tcStyle>
    </a:band2V>
    <a:lastCol>
      <a:tcTxStyle/>
      <a:tcStyle>
        <a:tcBdr/>
      </a:tcStyle>
    </a:lastCol>
    <a:firstCol>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398CCE"/>
          </a:solidFill>
        </a:fill>
      </a:tcStyle>
    </a:firstCol>
    <a:lastRow>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797C6"/>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lastRow>
    <a:seCell>
      <a:tcTxStyle/>
      <a:tcStyle>
        <a:tcBdr/>
      </a:tcStyle>
    </a:seCell>
    <a:swCell>
      <a:tcTxStyle/>
      <a:tcStyle>
        <a:tcBdr/>
      </a:tcStyle>
    </a:swCell>
    <a:firstRow>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154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 name="Google Shape;5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70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500"/>
              </a:spcBef>
              <a:spcAft>
                <a:spcPts val="0"/>
              </a:spcAft>
              <a:buClr>
                <a:srgbClr val="000000"/>
              </a:buClr>
              <a:buSzPts val="1800"/>
              <a:buNone/>
              <a:defRPr/>
            </a:lvl1pPr>
            <a:lvl2pPr marL="914400" lvl="1" indent="-228600" algn="l">
              <a:lnSpc>
                <a:spcPct val="100000"/>
              </a:lnSpc>
              <a:spcBef>
                <a:spcPts val="1500"/>
              </a:spcBef>
              <a:spcAft>
                <a:spcPts val="0"/>
              </a:spcAft>
              <a:buClr>
                <a:srgbClr val="000000"/>
              </a:buClr>
              <a:buSzPts val="1800"/>
              <a:buNone/>
              <a:defRPr/>
            </a:lvl2pPr>
            <a:lvl3pPr marL="1371600" lvl="2" indent="-228600" algn="l">
              <a:lnSpc>
                <a:spcPct val="100000"/>
              </a:lnSpc>
              <a:spcBef>
                <a:spcPts val="1500"/>
              </a:spcBef>
              <a:spcAft>
                <a:spcPts val="0"/>
              </a:spcAft>
              <a:buClr>
                <a:srgbClr val="000000"/>
              </a:buClr>
              <a:buSzPts val="1800"/>
              <a:buNone/>
              <a:defRPr/>
            </a:lvl3pPr>
            <a:lvl4pPr marL="1828800" lvl="3" indent="-228600" algn="l">
              <a:lnSpc>
                <a:spcPct val="100000"/>
              </a:lnSpc>
              <a:spcBef>
                <a:spcPts val="1500"/>
              </a:spcBef>
              <a:spcAft>
                <a:spcPts val="0"/>
              </a:spcAft>
              <a:buClr>
                <a:srgbClr val="000000"/>
              </a:buClr>
              <a:buSzPts val="1800"/>
              <a:buNone/>
              <a:defRPr/>
            </a:lvl4pPr>
            <a:lvl5pPr marL="2286000" lvl="4" indent="-228600" algn="l">
              <a:lnSpc>
                <a:spcPct val="100000"/>
              </a:lnSpc>
              <a:spcBef>
                <a:spcPts val="1500"/>
              </a:spcBef>
              <a:spcAft>
                <a:spcPts val="0"/>
              </a:spcAft>
              <a:buClr>
                <a:srgbClr val="000000"/>
              </a:buClr>
              <a:buSzPts val="1800"/>
              <a:buNone/>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12" name="Google Shape;12;p2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31"/>
          <p:cNvSpPr txBox="1">
            <a:spLocks noGrp="1"/>
          </p:cNvSpPr>
          <p:nvPr>
            <p:ph type="body" idx="1"/>
          </p:nvPr>
        </p:nvSpPr>
        <p:spPr>
          <a:xfrm>
            <a:off x="1270000" y="6362700"/>
            <a:ext cx="10464800" cy="469900"/>
          </a:xfrm>
          <a:prstGeom prst="rect">
            <a:avLst/>
          </a:prstGeom>
          <a:noFill/>
          <a:ln>
            <a:noFill/>
          </a:ln>
        </p:spPr>
        <p:txBody>
          <a:bodyPr spcFirstLastPara="1" wrap="square" lIns="50800" tIns="50800" rIns="50800" bIns="50800" anchor="t" anchorCtr="0">
            <a:spAutoFit/>
          </a:bodyPr>
          <a:lstStyle>
            <a:lvl1pPr marL="457200" lvl="0" indent="-228600" algn="l">
              <a:lnSpc>
                <a:spcPct val="100000"/>
              </a:lnSpc>
              <a:spcBef>
                <a:spcPts val="1500"/>
              </a:spcBef>
              <a:spcAft>
                <a:spcPts val="0"/>
              </a:spcAft>
              <a:buClr>
                <a:srgbClr val="000000"/>
              </a:buClr>
              <a:buSzPts val="1800"/>
              <a:buNone/>
              <a:defRPr/>
            </a:lvl1pPr>
            <a:lvl2pPr marL="914400" lvl="1" indent="-314325" algn="l">
              <a:lnSpc>
                <a:spcPct val="100000"/>
              </a:lnSpc>
              <a:spcBef>
                <a:spcPts val="1500"/>
              </a:spcBef>
              <a:spcAft>
                <a:spcPts val="0"/>
              </a:spcAft>
              <a:buClr>
                <a:srgbClr val="000000"/>
              </a:buClr>
              <a:buSzPts val="1350"/>
              <a:buChar char="•"/>
              <a:defRPr/>
            </a:lvl2pPr>
            <a:lvl3pPr marL="1371600" lvl="2" indent="-314325" algn="l">
              <a:lnSpc>
                <a:spcPct val="100000"/>
              </a:lnSpc>
              <a:spcBef>
                <a:spcPts val="1500"/>
              </a:spcBef>
              <a:spcAft>
                <a:spcPts val="0"/>
              </a:spcAft>
              <a:buClr>
                <a:srgbClr val="000000"/>
              </a:buClr>
              <a:buSzPts val="1350"/>
              <a:buChar char="•"/>
              <a:defRPr/>
            </a:lvl3pPr>
            <a:lvl4pPr marL="1828800" lvl="3" indent="-314325" algn="l">
              <a:lnSpc>
                <a:spcPct val="100000"/>
              </a:lnSpc>
              <a:spcBef>
                <a:spcPts val="1500"/>
              </a:spcBef>
              <a:spcAft>
                <a:spcPts val="0"/>
              </a:spcAft>
              <a:buClr>
                <a:srgbClr val="000000"/>
              </a:buClr>
              <a:buSzPts val="1350"/>
              <a:buChar char="•"/>
              <a:defRPr/>
            </a:lvl4pPr>
            <a:lvl5pPr marL="2286000" lvl="4" indent="-314325" algn="l">
              <a:lnSpc>
                <a:spcPct val="100000"/>
              </a:lnSpc>
              <a:spcBef>
                <a:spcPts val="1500"/>
              </a:spcBef>
              <a:spcAft>
                <a:spcPts val="0"/>
              </a:spcAft>
              <a:buClr>
                <a:srgbClr val="000000"/>
              </a:buClr>
              <a:buSzPts val="1350"/>
              <a:buChar char="•"/>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48" name="Google Shape;48;p31"/>
          <p:cNvSpPr txBox="1">
            <a:spLocks noGrp="1"/>
          </p:cNvSpPr>
          <p:nvPr>
            <p:ph type="body" idx="2"/>
          </p:nvPr>
        </p:nvSpPr>
        <p:spPr>
          <a:xfrm>
            <a:off x="1270000" y="4267200"/>
            <a:ext cx="10464800" cy="685800"/>
          </a:xfrm>
          <a:prstGeom prst="rect">
            <a:avLst/>
          </a:prstGeom>
          <a:noFill/>
          <a:ln>
            <a:noFill/>
          </a:ln>
        </p:spPr>
        <p:txBody>
          <a:bodyPr spcFirstLastPara="1" wrap="square" lIns="50800" tIns="50800" rIns="50800" bIns="50800" anchor="ctr" anchorCtr="0">
            <a:spAutoFit/>
          </a:bodyPr>
          <a:lstStyle>
            <a:lvl1pPr marL="457200" lvl="0" indent="-228600" algn="l">
              <a:lnSpc>
                <a:spcPct val="100000"/>
              </a:lnSpc>
              <a:spcBef>
                <a:spcPts val="1500"/>
              </a:spcBef>
              <a:spcAft>
                <a:spcPts val="0"/>
              </a:spcAft>
              <a:buClr>
                <a:srgbClr val="000000"/>
              </a:buClr>
              <a:buSzPts val="1800"/>
              <a:buNone/>
              <a:defRPr/>
            </a:lvl1pPr>
            <a:lvl2pPr marL="914400" lvl="1" indent="-314325" algn="l">
              <a:lnSpc>
                <a:spcPct val="100000"/>
              </a:lnSpc>
              <a:spcBef>
                <a:spcPts val="1500"/>
              </a:spcBef>
              <a:spcAft>
                <a:spcPts val="0"/>
              </a:spcAft>
              <a:buClr>
                <a:srgbClr val="000000"/>
              </a:buClr>
              <a:buSzPts val="1350"/>
              <a:buChar char="•"/>
              <a:defRPr/>
            </a:lvl2pPr>
            <a:lvl3pPr marL="1371600" lvl="2" indent="-314325" algn="l">
              <a:lnSpc>
                <a:spcPct val="100000"/>
              </a:lnSpc>
              <a:spcBef>
                <a:spcPts val="1500"/>
              </a:spcBef>
              <a:spcAft>
                <a:spcPts val="0"/>
              </a:spcAft>
              <a:buClr>
                <a:srgbClr val="000000"/>
              </a:buClr>
              <a:buSzPts val="1350"/>
              <a:buChar char="•"/>
              <a:defRPr/>
            </a:lvl3pPr>
            <a:lvl4pPr marL="1828800" lvl="3" indent="-314325" algn="l">
              <a:lnSpc>
                <a:spcPct val="100000"/>
              </a:lnSpc>
              <a:spcBef>
                <a:spcPts val="1500"/>
              </a:spcBef>
              <a:spcAft>
                <a:spcPts val="0"/>
              </a:spcAft>
              <a:buClr>
                <a:srgbClr val="000000"/>
              </a:buClr>
              <a:buSzPts val="1350"/>
              <a:buChar char="•"/>
              <a:defRPr/>
            </a:lvl4pPr>
            <a:lvl5pPr marL="2286000" lvl="4" indent="-314325" algn="l">
              <a:lnSpc>
                <a:spcPct val="100000"/>
              </a:lnSpc>
              <a:spcBef>
                <a:spcPts val="1500"/>
              </a:spcBef>
              <a:spcAft>
                <a:spcPts val="0"/>
              </a:spcAft>
              <a:buClr>
                <a:srgbClr val="000000"/>
              </a:buClr>
              <a:buSzPts val="1350"/>
              <a:buChar char="•"/>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49" name="Google Shape;49;p3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13"/>
        <p:cNvGrpSpPr/>
        <p:nvPr/>
      </p:nvGrpSpPr>
      <p:grpSpPr>
        <a:xfrm>
          <a:off x="0" y="0"/>
          <a:ext cx="0" cy="0"/>
          <a:chOff x="0" y="0"/>
          <a:chExt cx="0" cy="0"/>
        </a:xfrm>
      </p:grpSpPr>
      <p:sp>
        <p:nvSpPr>
          <p:cNvPr id="14" name="Google Shape;14;p23"/>
          <p:cNvSpPr>
            <a:spLocks noGrp="1"/>
          </p:cNvSpPr>
          <p:nvPr>
            <p:ph type="pic" idx="2"/>
          </p:nvPr>
        </p:nvSpPr>
        <p:spPr>
          <a:xfrm>
            <a:off x="1606550" y="635000"/>
            <a:ext cx="9779000" cy="5918200"/>
          </a:xfrm>
          <a:prstGeom prst="rect">
            <a:avLst/>
          </a:prstGeom>
          <a:noFill/>
          <a:ln>
            <a:noFill/>
          </a:ln>
        </p:spPr>
      </p:sp>
      <p:sp>
        <p:nvSpPr>
          <p:cNvPr id="15" name="Google Shape;15;p23"/>
          <p:cNvSpPr txBox="1">
            <a:spLocks noGrp="1"/>
          </p:cNvSpPr>
          <p:nvPr>
            <p:ph type="title"/>
          </p:nvPr>
        </p:nvSpPr>
        <p:spPr>
          <a:xfrm>
            <a:off x="1270000" y="6718300"/>
            <a:ext cx="10464800" cy="1422400"/>
          </a:xfrm>
          <a:prstGeom prst="rect">
            <a:avLst/>
          </a:prstGeom>
          <a:noFill/>
          <a:ln>
            <a:noFill/>
          </a:ln>
        </p:spPr>
        <p:txBody>
          <a:bodyPr spcFirstLastPara="1" wrap="square" lIns="50800" tIns="50800" rIns="50800" bIns="50800" anchor="b"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16" name="Google Shape;16;p23"/>
          <p:cNvSpPr txBox="1">
            <a:spLocks noGrp="1"/>
          </p:cNvSpPr>
          <p:nvPr>
            <p:ph type="body" idx="1"/>
          </p:nvPr>
        </p:nvSpPr>
        <p:spPr>
          <a:xfrm>
            <a:off x="1270000" y="8191500"/>
            <a:ext cx="10464800" cy="11303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500"/>
              </a:spcBef>
              <a:spcAft>
                <a:spcPts val="0"/>
              </a:spcAft>
              <a:buClr>
                <a:srgbClr val="000000"/>
              </a:buClr>
              <a:buSzPts val="1800"/>
              <a:buNone/>
              <a:defRPr/>
            </a:lvl1pPr>
            <a:lvl2pPr marL="914400" lvl="1" indent="-228600" algn="l">
              <a:lnSpc>
                <a:spcPct val="100000"/>
              </a:lnSpc>
              <a:spcBef>
                <a:spcPts val="1500"/>
              </a:spcBef>
              <a:spcAft>
                <a:spcPts val="0"/>
              </a:spcAft>
              <a:buClr>
                <a:srgbClr val="000000"/>
              </a:buClr>
              <a:buSzPts val="1800"/>
              <a:buNone/>
              <a:defRPr/>
            </a:lvl2pPr>
            <a:lvl3pPr marL="1371600" lvl="2" indent="-228600" algn="l">
              <a:lnSpc>
                <a:spcPct val="100000"/>
              </a:lnSpc>
              <a:spcBef>
                <a:spcPts val="1500"/>
              </a:spcBef>
              <a:spcAft>
                <a:spcPts val="0"/>
              </a:spcAft>
              <a:buClr>
                <a:srgbClr val="000000"/>
              </a:buClr>
              <a:buSzPts val="1800"/>
              <a:buNone/>
              <a:defRPr/>
            </a:lvl3pPr>
            <a:lvl4pPr marL="1828800" lvl="3" indent="-228600" algn="l">
              <a:lnSpc>
                <a:spcPct val="100000"/>
              </a:lnSpc>
              <a:spcBef>
                <a:spcPts val="1500"/>
              </a:spcBef>
              <a:spcAft>
                <a:spcPts val="0"/>
              </a:spcAft>
              <a:buClr>
                <a:srgbClr val="000000"/>
              </a:buClr>
              <a:buSzPts val="1800"/>
              <a:buNone/>
              <a:defRPr/>
            </a:lvl4pPr>
            <a:lvl5pPr marL="2286000" lvl="4" indent="-228600" algn="l">
              <a:lnSpc>
                <a:spcPct val="100000"/>
              </a:lnSpc>
              <a:spcBef>
                <a:spcPts val="1500"/>
              </a:spcBef>
              <a:spcAft>
                <a:spcPts val="0"/>
              </a:spcAft>
              <a:buClr>
                <a:srgbClr val="000000"/>
              </a:buClr>
              <a:buSzPts val="1800"/>
              <a:buNone/>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17" name="Google Shape;17;p23"/>
          <p:cNvSpPr txBox="1">
            <a:spLocks noGrp="1"/>
          </p:cNvSpPr>
          <p:nvPr>
            <p:ph type="sldNum" idx="12"/>
          </p:nvPr>
        </p:nvSpPr>
        <p:spPr>
          <a:xfrm>
            <a:off x="6311798" y="924560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20" name="Google Shape;20;p24"/>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25"/>
          <p:cNvSpPr>
            <a:spLocks noGrp="1"/>
          </p:cNvSpPr>
          <p:nvPr>
            <p:ph type="pic" idx="2"/>
          </p:nvPr>
        </p:nvSpPr>
        <p:spPr>
          <a:xfrm>
            <a:off x="6718300" y="635000"/>
            <a:ext cx="5334000" cy="8229600"/>
          </a:xfrm>
          <a:prstGeom prst="rect">
            <a:avLst/>
          </a:prstGeom>
          <a:noFill/>
          <a:ln>
            <a:noFill/>
          </a:ln>
        </p:spPr>
      </p:sp>
      <p:sp>
        <p:nvSpPr>
          <p:cNvPr id="23" name="Google Shape;23;p25"/>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24" name="Google Shape;24;p25"/>
          <p:cNvSpPr txBox="1">
            <a:spLocks noGrp="1"/>
          </p:cNvSpPr>
          <p:nvPr>
            <p:ph type="body" idx="1"/>
          </p:nvPr>
        </p:nvSpPr>
        <p:spPr>
          <a:xfrm>
            <a:off x="952500" y="4762500"/>
            <a:ext cx="5334000" cy="41021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500"/>
              </a:spcBef>
              <a:spcAft>
                <a:spcPts val="0"/>
              </a:spcAft>
              <a:buClr>
                <a:srgbClr val="000000"/>
              </a:buClr>
              <a:buSzPts val="1800"/>
              <a:buNone/>
              <a:defRPr/>
            </a:lvl1pPr>
            <a:lvl2pPr marL="914400" lvl="1" indent="-228600" algn="l">
              <a:lnSpc>
                <a:spcPct val="100000"/>
              </a:lnSpc>
              <a:spcBef>
                <a:spcPts val="1500"/>
              </a:spcBef>
              <a:spcAft>
                <a:spcPts val="0"/>
              </a:spcAft>
              <a:buClr>
                <a:srgbClr val="000000"/>
              </a:buClr>
              <a:buSzPts val="1800"/>
              <a:buNone/>
              <a:defRPr/>
            </a:lvl2pPr>
            <a:lvl3pPr marL="1371600" lvl="2" indent="-228600" algn="l">
              <a:lnSpc>
                <a:spcPct val="100000"/>
              </a:lnSpc>
              <a:spcBef>
                <a:spcPts val="1500"/>
              </a:spcBef>
              <a:spcAft>
                <a:spcPts val="0"/>
              </a:spcAft>
              <a:buClr>
                <a:srgbClr val="000000"/>
              </a:buClr>
              <a:buSzPts val="1800"/>
              <a:buNone/>
              <a:defRPr/>
            </a:lvl3pPr>
            <a:lvl4pPr marL="1828800" lvl="3" indent="-228600" algn="l">
              <a:lnSpc>
                <a:spcPct val="100000"/>
              </a:lnSpc>
              <a:spcBef>
                <a:spcPts val="1500"/>
              </a:spcBef>
              <a:spcAft>
                <a:spcPts val="0"/>
              </a:spcAft>
              <a:buClr>
                <a:srgbClr val="000000"/>
              </a:buClr>
              <a:buSzPts val="1800"/>
              <a:buNone/>
              <a:defRPr/>
            </a:lvl4pPr>
            <a:lvl5pPr marL="2286000" lvl="4" indent="-228600" algn="l">
              <a:lnSpc>
                <a:spcPct val="100000"/>
              </a:lnSpc>
              <a:spcBef>
                <a:spcPts val="1500"/>
              </a:spcBef>
              <a:spcAft>
                <a:spcPts val="0"/>
              </a:spcAft>
              <a:buClr>
                <a:srgbClr val="000000"/>
              </a:buClr>
              <a:buSzPts val="1800"/>
              <a:buNone/>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25" name="Google Shape;25;p2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28" name="Google Shape;28;p26"/>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31" name="Google Shape;31;p27"/>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rmAutofit/>
          </a:bodyPr>
          <a:lstStyle>
            <a:lvl1pPr marL="457200" lvl="0" indent="-314325" algn="l">
              <a:lnSpc>
                <a:spcPct val="100000"/>
              </a:lnSpc>
              <a:spcBef>
                <a:spcPts val="1500"/>
              </a:spcBef>
              <a:spcAft>
                <a:spcPts val="0"/>
              </a:spcAft>
              <a:buClr>
                <a:srgbClr val="000000"/>
              </a:buClr>
              <a:buSzPts val="1350"/>
              <a:buChar char="•"/>
              <a:defRPr/>
            </a:lvl1pPr>
            <a:lvl2pPr marL="914400" lvl="1" indent="-314325" algn="l">
              <a:lnSpc>
                <a:spcPct val="100000"/>
              </a:lnSpc>
              <a:spcBef>
                <a:spcPts val="1500"/>
              </a:spcBef>
              <a:spcAft>
                <a:spcPts val="0"/>
              </a:spcAft>
              <a:buClr>
                <a:srgbClr val="000000"/>
              </a:buClr>
              <a:buSzPts val="1350"/>
              <a:buChar char="•"/>
              <a:defRPr/>
            </a:lvl2pPr>
            <a:lvl3pPr marL="1371600" lvl="2" indent="-314325" algn="l">
              <a:lnSpc>
                <a:spcPct val="100000"/>
              </a:lnSpc>
              <a:spcBef>
                <a:spcPts val="1500"/>
              </a:spcBef>
              <a:spcAft>
                <a:spcPts val="0"/>
              </a:spcAft>
              <a:buClr>
                <a:srgbClr val="000000"/>
              </a:buClr>
              <a:buSzPts val="1350"/>
              <a:buChar char="•"/>
              <a:defRPr/>
            </a:lvl3pPr>
            <a:lvl4pPr marL="1828800" lvl="3" indent="-314325" algn="l">
              <a:lnSpc>
                <a:spcPct val="100000"/>
              </a:lnSpc>
              <a:spcBef>
                <a:spcPts val="1500"/>
              </a:spcBef>
              <a:spcAft>
                <a:spcPts val="0"/>
              </a:spcAft>
              <a:buClr>
                <a:srgbClr val="000000"/>
              </a:buClr>
              <a:buSzPts val="1350"/>
              <a:buChar char="•"/>
              <a:defRPr/>
            </a:lvl4pPr>
            <a:lvl5pPr marL="2286000" lvl="4" indent="-314325" algn="l">
              <a:lnSpc>
                <a:spcPct val="100000"/>
              </a:lnSpc>
              <a:spcBef>
                <a:spcPts val="1500"/>
              </a:spcBef>
              <a:spcAft>
                <a:spcPts val="0"/>
              </a:spcAft>
              <a:buClr>
                <a:srgbClr val="000000"/>
              </a:buClr>
              <a:buSzPts val="1350"/>
              <a:buChar char="•"/>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32" name="Google Shape;32;p27"/>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28"/>
          <p:cNvSpPr>
            <a:spLocks noGrp="1"/>
          </p:cNvSpPr>
          <p:nvPr>
            <p:ph type="pic" idx="2"/>
          </p:nvPr>
        </p:nvSpPr>
        <p:spPr>
          <a:xfrm>
            <a:off x="6718300" y="2603500"/>
            <a:ext cx="5334000" cy="6286500"/>
          </a:xfrm>
          <a:prstGeom prst="rect">
            <a:avLst/>
          </a:prstGeom>
          <a:noFill/>
          <a:ln>
            <a:noFill/>
          </a:ln>
        </p:spPr>
      </p:sp>
      <p:sp>
        <p:nvSpPr>
          <p:cNvPr id="35" name="Google Shape;35;p28"/>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4500"/>
              </a:spcBef>
              <a:spcAft>
                <a:spcPts val="0"/>
              </a:spcAft>
              <a:buClr>
                <a:srgbClr val="000000"/>
              </a:buClr>
              <a:buSzPts val="1800"/>
              <a:buNone/>
              <a:defRPr/>
            </a:lvl1pPr>
            <a:lvl2pPr lvl="1" algn="l">
              <a:lnSpc>
                <a:spcPct val="100000"/>
              </a:lnSpc>
              <a:spcBef>
                <a:spcPts val="4500"/>
              </a:spcBef>
              <a:spcAft>
                <a:spcPts val="0"/>
              </a:spcAft>
              <a:buClr>
                <a:srgbClr val="000000"/>
              </a:buClr>
              <a:buSzPts val="1800"/>
              <a:buNone/>
              <a:defRPr/>
            </a:lvl2pPr>
            <a:lvl3pPr lvl="2" algn="l">
              <a:lnSpc>
                <a:spcPct val="100000"/>
              </a:lnSpc>
              <a:spcBef>
                <a:spcPts val="4500"/>
              </a:spcBef>
              <a:spcAft>
                <a:spcPts val="0"/>
              </a:spcAft>
              <a:buClr>
                <a:srgbClr val="000000"/>
              </a:buClr>
              <a:buSzPts val="1800"/>
              <a:buNone/>
              <a:defRPr/>
            </a:lvl3pPr>
            <a:lvl4pPr lvl="3" algn="l">
              <a:lnSpc>
                <a:spcPct val="100000"/>
              </a:lnSpc>
              <a:spcBef>
                <a:spcPts val="4500"/>
              </a:spcBef>
              <a:spcAft>
                <a:spcPts val="0"/>
              </a:spcAft>
              <a:buClr>
                <a:srgbClr val="000000"/>
              </a:buClr>
              <a:buSzPts val="1800"/>
              <a:buNone/>
              <a:defRPr/>
            </a:lvl4pPr>
            <a:lvl5pPr lvl="4" algn="l">
              <a:lnSpc>
                <a:spcPct val="100000"/>
              </a:lnSpc>
              <a:spcBef>
                <a:spcPts val="4500"/>
              </a:spcBef>
              <a:spcAft>
                <a:spcPts val="0"/>
              </a:spcAft>
              <a:buClr>
                <a:srgbClr val="000000"/>
              </a:buClr>
              <a:buSzPts val="1800"/>
              <a:buNone/>
              <a:defRPr/>
            </a:lvl5pPr>
            <a:lvl6pPr lvl="5" algn="l">
              <a:lnSpc>
                <a:spcPct val="100000"/>
              </a:lnSpc>
              <a:spcBef>
                <a:spcPts val="4500"/>
              </a:spcBef>
              <a:spcAft>
                <a:spcPts val="0"/>
              </a:spcAft>
              <a:buClr>
                <a:srgbClr val="000000"/>
              </a:buClr>
              <a:buSzPts val="1800"/>
              <a:buNone/>
              <a:defRPr/>
            </a:lvl6pPr>
            <a:lvl7pPr lvl="6" algn="l">
              <a:lnSpc>
                <a:spcPct val="100000"/>
              </a:lnSpc>
              <a:spcBef>
                <a:spcPts val="4500"/>
              </a:spcBef>
              <a:spcAft>
                <a:spcPts val="0"/>
              </a:spcAft>
              <a:buClr>
                <a:srgbClr val="000000"/>
              </a:buClr>
              <a:buSzPts val="1800"/>
              <a:buNone/>
              <a:defRPr/>
            </a:lvl7pPr>
            <a:lvl8pPr lvl="7" algn="l">
              <a:lnSpc>
                <a:spcPct val="100000"/>
              </a:lnSpc>
              <a:spcBef>
                <a:spcPts val="4500"/>
              </a:spcBef>
              <a:spcAft>
                <a:spcPts val="0"/>
              </a:spcAft>
              <a:buClr>
                <a:srgbClr val="000000"/>
              </a:buClr>
              <a:buSzPts val="1800"/>
              <a:buNone/>
              <a:defRPr/>
            </a:lvl8pPr>
            <a:lvl9pPr lvl="8" algn="l">
              <a:lnSpc>
                <a:spcPct val="100000"/>
              </a:lnSpc>
              <a:spcBef>
                <a:spcPts val="4500"/>
              </a:spcBef>
              <a:spcAft>
                <a:spcPts val="0"/>
              </a:spcAft>
              <a:buClr>
                <a:srgbClr val="000000"/>
              </a:buClr>
              <a:buSzPts val="1800"/>
              <a:buNone/>
              <a:defRPr/>
            </a:lvl9pPr>
          </a:lstStyle>
          <a:p>
            <a:endParaRPr/>
          </a:p>
        </p:txBody>
      </p:sp>
      <p:sp>
        <p:nvSpPr>
          <p:cNvPr id="36" name="Google Shape;36;p28"/>
          <p:cNvSpPr txBox="1">
            <a:spLocks noGrp="1"/>
          </p:cNvSpPr>
          <p:nvPr>
            <p:ph type="body" idx="1"/>
          </p:nvPr>
        </p:nvSpPr>
        <p:spPr>
          <a:xfrm>
            <a:off x="952500" y="2603500"/>
            <a:ext cx="5334000" cy="6286500"/>
          </a:xfrm>
          <a:prstGeom prst="rect">
            <a:avLst/>
          </a:prstGeom>
          <a:noFill/>
          <a:ln>
            <a:noFill/>
          </a:ln>
        </p:spPr>
        <p:txBody>
          <a:bodyPr spcFirstLastPara="1" wrap="square" lIns="50800" tIns="50800" rIns="50800" bIns="50800" anchor="ctr" anchorCtr="0">
            <a:normAutofit/>
          </a:bodyPr>
          <a:lstStyle>
            <a:lvl1pPr marL="457200" lvl="0" indent="-314325" algn="l">
              <a:lnSpc>
                <a:spcPct val="100000"/>
              </a:lnSpc>
              <a:spcBef>
                <a:spcPts val="1500"/>
              </a:spcBef>
              <a:spcAft>
                <a:spcPts val="0"/>
              </a:spcAft>
              <a:buClr>
                <a:srgbClr val="000000"/>
              </a:buClr>
              <a:buSzPts val="1350"/>
              <a:buChar char="•"/>
              <a:defRPr/>
            </a:lvl1pPr>
            <a:lvl2pPr marL="914400" lvl="1" indent="-314325" algn="l">
              <a:lnSpc>
                <a:spcPct val="100000"/>
              </a:lnSpc>
              <a:spcBef>
                <a:spcPts val="1500"/>
              </a:spcBef>
              <a:spcAft>
                <a:spcPts val="0"/>
              </a:spcAft>
              <a:buClr>
                <a:srgbClr val="000000"/>
              </a:buClr>
              <a:buSzPts val="1350"/>
              <a:buChar char="•"/>
              <a:defRPr/>
            </a:lvl2pPr>
            <a:lvl3pPr marL="1371600" lvl="2" indent="-314325" algn="l">
              <a:lnSpc>
                <a:spcPct val="100000"/>
              </a:lnSpc>
              <a:spcBef>
                <a:spcPts val="1500"/>
              </a:spcBef>
              <a:spcAft>
                <a:spcPts val="0"/>
              </a:spcAft>
              <a:buClr>
                <a:srgbClr val="000000"/>
              </a:buClr>
              <a:buSzPts val="1350"/>
              <a:buChar char="•"/>
              <a:defRPr/>
            </a:lvl3pPr>
            <a:lvl4pPr marL="1828800" lvl="3" indent="-314325" algn="l">
              <a:lnSpc>
                <a:spcPct val="100000"/>
              </a:lnSpc>
              <a:spcBef>
                <a:spcPts val="1500"/>
              </a:spcBef>
              <a:spcAft>
                <a:spcPts val="0"/>
              </a:spcAft>
              <a:buClr>
                <a:srgbClr val="000000"/>
              </a:buClr>
              <a:buSzPts val="1350"/>
              <a:buChar char="•"/>
              <a:defRPr/>
            </a:lvl4pPr>
            <a:lvl5pPr marL="2286000" lvl="4" indent="-314325" algn="l">
              <a:lnSpc>
                <a:spcPct val="100000"/>
              </a:lnSpc>
              <a:spcBef>
                <a:spcPts val="1500"/>
              </a:spcBef>
              <a:spcAft>
                <a:spcPts val="0"/>
              </a:spcAft>
              <a:buClr>
                <a:srgbClr val="000000"/>
              </a:buClr>
              <a:buSzPts val="1350"/>
              <a:buChar char="•"/>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37" name="Google Shape;37;p28"/>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29"/>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normAutofit/>
          </a:bodyPr>
          <a:lstStyle>
            <a:lvl1pPr marL="457200" lvl="0" indent="-314325" algn="l">
              <a:lnSpc>
                <a:spcPct val="100000"/>
              </a:lnSpc>
              <a:spcBef>
                <a:spcPts val="1500"/>
              </a:spcBef>
              <a:spcAft>
                <a:spcPts val="0"/>
              </a:spcAft>
              <a:buClr>
                <a:srgbClr val="000000"/>
              </a:buClr>
              <a:buSzPts val="1350"/>
              <a:buChar char="•"/>
              <a:defRPr/>
            </a:lvl1pPr>
            <a:lvl2pPr marL="914400" lvl="1" indent="-314325" algn="l">
              <a:lnSpc>
                <a:spcPct val="100000"/>
              </a:lnSpc>
              <a:spcBef>
                <a:spcPts val="1500"/>
              </a:spcBef>
              <a:spcAft>
                <a:spcPts val="0"/>
              </a:spcAft>
              <a:buClr>
                <a:srgbClr val="000000"/>
              </a:buClr>
              <a:buSzPts val="1350"/>
              <a:buChar char="•"/>
              <a:defRPr/>
            </a:lvl2pPr>
            <a:lvl3pPr marL="1371600" lvl="2" indent="-314325" algn="l">
              <a:lnSpc>
                <a:spcPct val="100000"/>
              </a:lnSpc>
              <a:spcBef>
                <a:spcPts val="1500"/>
              </a:spcBef>
              <a:spcAft>
                <a:spcPts val="0"/>
              </a:spcAft>
              <a:buClr>
                <a:srgbClr val="000000"/>
              </a:buClr>
              <a:buSzPts val="1350"/>
              <a:buChar char="•"/>
              <a:defRPr/>
            </a:lvl3pPr>
            <a:lvl4pPr marL="1828800" lvl="3" indent="-314325" algn="l">
              <a:lnSpc>
                <a:spcPct val="100000"/>
              </a:lnSpc>
              <a:spcBef>
                <a:spcPts val="1500"/>
              </a:spcBef>
              <a:spcAft>
                <a:spcPts val="0"/>
              </a:spcAft>
              <a:buClr>
                <a:srgbClr val="000000"/>
              </a:buClr>
              <a:buSzPts val="1350"/>
              <a:buChar char="•"/>
              <a:defRPr/>
            </a:lvl4pPr>
            <a:lvl5pPr marL="2286000" lvl="4" indent="-314325" algn="l">
              <a:lnSpc>
                <a:spcPct val="100000"/>
              </a:lnSpc>
              <a:spcBef>
                <a:spcPts val="1500"/>
              </a:spcBef>
              <a:spcAft>
                <a:spcPts val="0"/>
              </a:spcAft>
              <a:buClr>
                <a:srgbClr val="000000"/>
              </a:buClr>
              <a:buSzPts val="1350"/>
              <a:buChar char="•"/>
              <a:defRPr/>
            </a:lvl5pPr>
            <a:lvl6pPr marL="2743200" lvl="5" indent="-314325" algn="l">
              <a:lnSpc>
                <a:spcPct val="100000"/>
              </a:lnSpc>
              <a:spcBef>
                <a:spcPts val="1500"/>
              </a:spcBef>
              <a:spcAft>
                <a:spcPts val="0"/>
              </a:spcAft>
              <a:buClr>
                <a:srgbClr val="000000"/>
              </a:buClr>
              <a:buSzPts val="1350"/>
              <a:buChar char="•"/>
              <a:defRPr/>
            </a:lvl6pPr>
            <a:lvl7pPr marL="3200400" lvl="6" indent="-314325" algn="l">
              <a:lnSpc>
                <a:spcPct val="100000"/>
              </a:lnSpc>
              <a:spcBef>
                <a:spcPts val="1500"/>
              </a:spcBef>
              <a:spcAft>
                <a:spcPts val="0"/>
              </a:spcAft>
              <a:buClr>
                <a:srgbClr val="000000"/>
              </a:buClr>
              <a:buSzPts val="1350"/>
              <a:buChar char="•"/>
              <a:defRPr/>
            </a:lvl7pPr>
            <a:lvl8pPr marL="3657600" lvl="7" indent="-314325" algn="l">
              <a:lnSpc>
                <a:spcPct val="100000"/>
              </a:lnSpc>
              <a:spcBef>
                <a:spcPts val="1500"/>
              </a:spcBef>
              <a:spcAft>
                <a:spcPts val="0"/>
              </a:spcAft>
              <a:buClr>
                <a:srgbClr val="000000"/>
              </a:buClr>
              <a:buSzPts val="1350"/>
              <a:buChar char="•"/>
              <a:defRPr/>
            </a:lvl8pPr>
            <a:lvl9pPr marL="4114800" lvl="8" indent="-314325" algn="l">
              <a:lnSpc>
                <a:spcPct val="100000"/>
              </a:lnSpc>
              <a:spcBef>
                <a:spcPts val="1500"/>
              </a:spcBef>
              <a:spcAft>
                <a:spcPts val="0"/>
              </a:spcAft>
              <a:buClr>
                <a:srgbClr val="000000"/>
              </a:buClr>
              <a:buSzPts val="1350"/>
              <a:buChar char="•"/>
              <a:defRPr/>
            </a:lvl9pPr>
          </a:lstStyle>
          <a:p>
            <a:endParaRPr/>
          </a:p>
        </p:txBody>
      </p:sp>
      <p:sp>
        <p:nvSpPr>
          <p:cNvPr id="40" name="Google Shape;40;p29"/>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30"/>
          <p:cNvSpPr>
            <a:spLocks noGrp="1"/>
          </p:cNvSpPr>
          <p:nvPr>
            <p:ph type="pic" idx="2"/>
          </p:nvPr>
        </p:nvSpPr>
        <p:spPr>
          <a:xfrm>
            <a:off x="6718300" y="5092700"/>
            <a:ext cx="5334000" cy="3771900"/>
          </a:xfrm>
          <a:prstGeom prst="rect">
            <a:avLst/>
          </a:prstGeom>
          <a:noFill/>
          <a:ln>
            <a:noFill/>
          </a:ln>
        </p:spPr>
      </p:sp>
      <p:sp>
        <p:nvSpPr>
          <p:cNvPr id="43" name="Google Shape;43;p30"/>
          <p:cNvSpPr>
            <a:spLocks noGrp="1"/>
          </p:cNvSpPr>
          <p:nvPr>
            <p:ph type="pic" idx="3"/>
          </p:nvPr>
        </p:nvSpPr>
        <p:spPr>
          <a:xfrm>
            <a:off x="6724518" y="889000"/>
            <a:ext cx="5334001" cy="3771900"/>
          </a:xfrm>
          <a:prstGeom prst="rect">
            <a:avLst/>
          </a:prstGeom>
          <a:noFill/>
          <a:ln>
            <a:noFill/>
          </a:ln>
        </p:spPr>
      </p:sp>
      <p:sp>
        <p:nvSpPr>
          <p:cNvPr id="44" name="Google Shape;44;p30"/>
          <p:cNvSpPr>
            <a:spLocks noGrp="1"/>
          </p:cNvSpPr>
          <p:nvPr>
            <p:ph type="pic" idx="4"/>
          </p:nvPr>
        </p:nvSpPr>
        <p:spPr>
          <a:xfrm>
            <a:off x="952500" y="889000"/>
            <a:ext cx="5334000" cy="7975600"/>
          </a:xfrm>
          <a:prstGeom prst="rect">
            <a:avLst/>
          </a:prstGeom>
          <a:noFill/>
          <a:ln>
            <a:noFill/>
          </a:ln>
        </p:spPr>
      </p:sp>
      <p:sp>
        <p:nvSpPr>
          <p:cNvPr id="45" name="Google Shape;45;p30"/>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800"/>
              <a:buFont typeface="Helvetica Neue Light"/>
              <a:buNone/>
              <a:defRPr sz="18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1pPr>
            <a:lvl2pPr marR="0" lvl="1"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2pPr>
            <a:lvl3pPr marR="0" lvl="2"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3pPr>
            <a:lvl4pPr marR="0" lvl="3"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4pPr>
            <a:lvl5pPr marR="0" lvl="4"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5pPr>
            <a:lvl6pPr marR="0" lvl="5"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6pPr>
            <a:lvl7pPr marR="0" lvl="6"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7pPr>
            <a:lvl8pPr marR="0" lvl="7"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8pPr>
            <a:lvl9pPr marR="0" lvl="8" algn="l" rtl="0">
              <a:lnSpc>
                <a:spcPct val="100000"/>
              </a:lnSpc>
              <a:spcBef>
                <a:spcPts val="4500"/>
              </a:spcBef>
              <a:spcAft>
                <a:spcPts val="0"/>
              </a:spcAft>
              <a:buClr>
                <a:srgbClr val="000000"/>
              </a:buClr>
              <a:buSzPts val="2600"/>
              <a:buFont typeface="Tahoma"/>
              <a:buNone/>
              <a:defRPr sz="2600" b="1" i="0" u="none" strike="noStrike" cap="none">
                <a:solidFill>
                  <a:srgbClr val="000000"/>
                </a:solidFill>
                <a:latin typeface="Tahoma"/>
                <a:ea typeface="Tahoma"/>
                <a:cs typeface="Tahoma"/>
                <a:sym typeface="Tahoma"/>
              </a:defRPr>
            </a:lvl9pPr>
          </a:lstStyle>
          <a:p>
            <a:endParaRPr/>
          </a:p>
        </p:txBody>
      </p:sp>
      <p:sp>
        <p:nvSpPr>
          <p:cNvPr id="7" name="Google Shape;7;p21"/>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rmAutofit/>
          </a:bodyPr>
          <a:lstStyle>
            <a:lvl1pPr marL="457200" marR="0" lvl="0"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1pPr>
            <a:lvl2pPr marL="914400" marR="0" lvl="1"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2pPr>
            <a:lvl3pPr marL="1371600" marR="0" lvl="2"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3pPr>
            <a:lvl4pPr marL="1828800" marR="0" lvl="3"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4pPr>
            <a:lvl5pPr marL="2286000" marR="0" lvl="4"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5pPr>
            <a:lvl6pPr marL="2743200" marR="0" lvl="5"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6pPr>
            <a:lvl7pPr marL="3200400" marR="0" lvl="6"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7pPr>
            <a:lvl8pPr marL="3657600" marR="0" lvl="7"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8pPr>
            <a:lvl9pPr marL="4114800" marR="0" lvl="8" indent="-333375" algn="l" rtl="0">
              <a:lnSpc>
                <a:spcPct val="100000"/>
              </a:lnSpc>
              <a:spcBef>
                <a:spcPts val="1500"/>
              </a:spcBef>
              <a:spcAft>
                <a:spcPts val="0"/>
              </a:spcAft>
              <a:buClr>
                <a:srgbClr val="000000"/>
              </a:buClr>
              <a:buSzPts val="1650"/>
              <a:buFont typeface="Times New Roman"/>
              <a:buChar char="•"/>
              <a:defRPr sz="22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p2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tmp"/><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lannabyalag.se/aktuella-frag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mailto:info@lannabyalag.se" TargetMode="External"/><Relationship Id="rId4" Type="http://schemas.openxmlformats.org/officeDocument/2006/relationships/hyperlink" Target="http://www.lannabyalag.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lannabyalag.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p:nvPr/>
        </p:nvSpPr>
        <p:spPr>
          <a:xfrm>
            <a:off x="1612669" y="4615704"/>
            <a:ext cx="9759716" cy="145680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8800"/>
              <a:buFont typeface="Tahoma"/>
              <a:buNone/>
            </a:pPr>
            <a:r>
              <a:rPr lang="en-US" sz="8800" b="0" i="0" u="none" strike="noStrike" cap="none">
                <a:solidFill>
                  <a:srgbClr val="000000"/>
                </a:solidFill>
                <a:latin typeface="Tahoma"/>
                <a:ea typeface="Tahoma"/>
                <a:cs typeface="Tahoma"/>
                <a:sym typeface="Tahoma"/>
              </a:rPr>
              <a:t>Årsmöte 2023</a:t>
            </a:r>
            <a:endParaRPr sz="8800" b="0" i="0" u="none" strike="noStrike" cap="none">
              <a:solidFill>
                <a:srgbClr val="000000"/>
              </a:solidFill>
              <a:latin typeface="Helvetica Neue"/>
              <a:ea typeface="Helvetica Neue"/>
              <a:cs typeface="Helvetica Neue"/>
              <a:sym typeface="Helvetica Neue"/>
            </a:endParaRPr>
          </a:p>
        </p:txBody>
      </p:sp>
      <p:sp>
        <p:nvSpPr>
          <p:cNvPr id="55" name="Google Shape;55;p1"/>
          <p:cNvSpPr/>
          <p:nvPr/>
        </p:nvSpPr>
        <p:spPr>
          <a:xfrm rot="2683">
            <a:off x="1697548" y="2791681"/>
            <a:ext cx="9609603" cy="14259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8600"/>
              <a:buFont typeface="Tahoma"/>
              <a:buNone/>
            </a:pPr>
            <a:r>
              <a:rPr lang="en-US" sz="8600" b="0" i="0" u="none" strike="noStrike" cap="none">
                <a:solidFill>
                  <a:srgbClr val="000000"/>
                </a:solidFill>
                <a:latin typeface="Tahoma"/>
                <a:ea typeface="Tahoma"/>
                <a:cs typeface="Tahoma"/>
                <a:sym typeface="Tahoma"/>
              </a:rPr>
              <a:t>Varmt välkomna!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9"/>
          <p:cNvSpPr/>
          <p:nvPr/>
        </p:nvSpPr>
        <p:spPr>
          <a:xfrm>
            <a:off x="7343585" y="245548"/>
            <a:ext cx="5262659"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Resultaträkning 2022</a:t>
            </a:r>
            <a:endParaRPr sz="4000" b="1" i="0" u="none" strike="noStrike" cap="none">
              <a:solidFill>
                <a:srgbClr val="000000"/>
              </a:solidFill>
              <a:latin typeface="Helvetica Neue"/>
              <a:ea typeface="Helvetica Neue"/>
              <a:cs typeface="Helvetica Neue"/>
              <a:sym typeface="Helvetica Neue"/>
            </a:endParaRPr>
          </a:p>
        </p:txBody>
      </p:sp>
      <p:graphicFrame>
        <p:nvGraphicFramePr>
          <p:cNvPr id="122" name="Google Shape;122;p9"/>
          <p:cNvGraphicFramePr/>
          <p:nvPr>
            <p:extLst>
              <p:ext uri="{D42A27DB-BD31-4B8C-83A1-F6EECF244321}">
                <p14:modId xmlns:p14="http://schemas.microsoft.com/office/powerpoint/2010/main" val="2713674798"/>
              </p:ext>
            </p:extLst>
          </p:nvPr>
        </p:nvGraphicFramePr>
        <p:xfrm>
          <a:off x="2083171" y="1620254"/>
          <a:ext cx="7891725" cy="8032800"/>
        </p:xfrm>
        <a:graphic>
          <a:graphicData uri="http://schemas.openxmlformats.org/drawingml/2006/table">
            <a:tbl>
              <a:tblPr firstCol="1" bandRow="1">
                <a:noFill/>
                <a:tableStyleId>{95C50244-CBC4-47DF-8285-26F43804576E}</a:tableStyleId>
              </a:tblPr>
              <a:tblGrid>
                <a:gridCol w="5927475">
                  <a:extLst>
                    <a:ext uri="{9D8B030D-6E8A-4147-A177-3AD203B41FA5}">
                      <a16:colId xmlns:a16="http://schemas.microsoft.com/office/drawing/2014/main" val="20000"/>
                    </a:ext>
                  </a:extLst>
                </a:gridCol>
                <a:gridCol w="1964250">
                  <a:extLst>
                    <a:ext uri="{9D8B030D-6E8A-4147-A177-3AD203B41FA5}">
                      <a16:colId xmlns:a16="http://schemas.microsoft.com/office/drawing/2014/main" val="20001"/>
                    </a:ext>
                  </a:extLst>
                </a:gridCol>
              </a:tblGrid>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en-US" sz="2400" b="1" u="none" strike="noStrike" cap="none">
                          <a:solidFill>
                            <a:schemeClr val="dk1"/>
                          </a:solidFill>
                          <a:latin typeface="Calibri"/>
                          <a:ea typeface="Calibri"/>
                          <a:cs typeface="Calibri"/>
                          <a:sym typeface="Calibri"/>
                        </a:rPr>
                        <a:t>Utgifter</a:t>
                      </a:r>
                      <a:endParaRPr sz="2400" b="1" u="none" strike="noStrike" cap="none">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600" b="1" u="none" strike="noStrike" cap="none" dirty="0">
                          <a:solidFill>
                            <a:schemeClr val="dk1"/>
                          </a:solidFill>
                          <a:latin typeface="Calibri"/>
                          <a:ea typeface="Calibri"/>
                          <a:cs typeface="Calibri"/>
                          <a:sym typeface="Calibri"/>
                        </a:rPr>
                        <a:t>43 280</a:t>
                      </a:r>
                      <a:endParaRPr sz="2600" b="1" u="none" strike="noStrike" cap="none" dirty="0">
                        <a:solidFill>
                          <a:schemeClr val="dk1"/>
                        </a:solidFill>
                        <a:latin typeface="Calibri"/>
                        <a:ea typeface="Calibri"/>
                        <a:cs typeface="Calibri"/>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10006"/>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Bankavgifter</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1839</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1"/>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Annonser</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680</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2"/>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Årsavgift</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webhotell</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791</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3"/>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sv-SE" sz="2400" b="0" u="none" strike="noStrike" cap="none" dirty="0">
                          <a:solidFill>
                            <a:schemeClr val="dk1"/>
                          </a:solidFill>
                          <a:latin typeface="Calibri"/>
                          <a:ea typeface="Calibri"/>
                          <a:cs typeface="Calibri"/>
                          <a:sym typeface="Calibri"/>
                        </a:rPr>
                        <a:t>Årsmöte</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491</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4"/>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a:solidFill>
                            <a:schemeClr val="dk1"/>
                          </a:solidFill>
                          <a:latin typeface="Calibri"/>
                          <a:ea typeface="Calibri"/>
                          <a:cs typeface="Calibri"/>
                          <a:sym typeface="Calibri"/>
                        </a:rPr>
                        <a:t>El </a:t>
                      </a:r>
                      <a:r>
                        <a:rPr lang="en-US" sz="2400" b="0" u="none" strike="noStrike" cap="none" dirty="0" err="1">
                          <a:solidFill>
                            <a:schemeClr val="dk1"/>
                          </a:solidFill>
                          <a:latin typeface="Calibri"/>
                          <a:ea typeface="Calibri"/>
                          <a:cs typeface="Calibri"/>
                          <a:sym typeface="Calibri"/>
                        </a:rPr>
                        <a:t>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4005</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909234887"/>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Arrende</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2038</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895518526"/>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Försäkring</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4741</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87641128"/>
                  </a:ext>
                </a:extLst>
              </a:tr>
              <a:tr h="502050">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Kopphagen</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underhåll</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städdag</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färg</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m.m.</a:t>
                      </a:r>
                      <a:r>
                        <a:rPr lang="en-US" sz="2400" b="0" u="none" strike="noStrike" cap="none" dirty="0">
                          <a:solidFill>
                            <a:schemeClr val="dk1"/>
                          </a:solidFill>
                          <a:latin typeface="Calibri"/>
                          <a:ea typeface="Calibri"/>
                          <a:cs typeface="Calibri"/>
                          <a:sym typeface="Calibri"/>
                        </a:rPr>
                        <a:t>)</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431</a:t>
                      </a:r>
                      <a:endParaRPr sz="2400" b="0" u="none" strike="noStrike" cap="none" dirty="0">
                        <a:solidFill>
                          <a:schemeClr val="dk1"/>
                        </a:solidFill>
                        <a:latin typeface="Calibri"/>
                        <a:ea typeface="Calibri"/>
                        <a:cs typeface="Calibri"/>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600539835"/>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sv-SE" sz="2400" b="0" u="none" strike="noStrike" cap="none" dirty="0" err="1">
                          <a:solidFill>
                            <a:schemeClr val="dk1"/>
                          </a:solidFill>
                          <a:latin typeface="Calibri"/>
                          <a:ea typeface="Calibri"/>
                          <a:cs typeface="Calibri"/>
                          <a:sym typeface="Calibri"/>
                        </a:rPr>
                        <a:t>Elrenovering</a:t>
                      </a:r>
                      <a:r>
                        <a:rPr lang="sv-SE" sz="2400" b="0" u="none" strike="noStrike" cap="none" dirty="0">
                          <a:solidFill>
                            <a:schemeClr val="dk1"/>
                          </a:solidFill>
                          <a:latin typeface="Calibri"/>
                          <a:ea typeface="Calibri"/>
                          <a:cs typeface="Calibri"/>
                          <a:sym typeface="Calibri"/>
                        </a:rPr>
                        <a:t> 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400" b="0" u="none" strike="noStrike" cap="none" dirty="0">
                          <a:solidFill>
                            <a:schemeClr val="dk1"/>
                          </a:solidFill>
                          <a:latin typeface="Calibri"/>
                          <a:ea typeface="Calibri"/>
                          <a:cs typeface="Calibri"/>
                          <a:sym typeface="Calibri"/>
                        </a:rPr>
                        <a:t>16 796</a:t>
                      </a:r>
                      <a:endParaRPr sz="2400" b="0" u="none" strike="noStrike" cap="none" dirty="0">
                        <a:solidFill>
                          <a:schemeClr val="dk1"/>
                        </a:solidFill>
                        <a:latin typeface="Calibri"/>
                        <a:ea typeface="Calibri"/>
                        <a:cs typeface="Calibri"/>
                        <a:sym typeface="Calibri"/>
                      </a:endParaRPr>
                    </a:p>
                  </a:txBody>
                  <a:tcPr marL="0" marR="0" marT="0" marB="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4163182566"/>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sv-SE" sz="2400" b="0" u="none" strike="noStrike" cap="none" dirty="0">
                          <a:solidFill>
                            <a:schemeClr val="dk1"/>
                          </a:solidFill>
                          <a:latin typeface="Calibri"/>
                          <a:ea typeface="Calibri"/>
                          <a:cs typeface="Calibri"/>
                          <a:sym typeface="Calibri"/>
                        </a:rPr>
                        <a:t>Inköp midsommar + julmarknad</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400" b="0" u="none" strike="noStrike" cap="none" dirty="0">
                          <a:solidFill>
                            <a:schemeClr val="dk1"/>
                          </a:solidFill>
                          <a:latin typeface="Calibri"/>
                          <a:ea typeface="Calibri"/>
                          <a:cs typeface="Calibri"/>
                          <a:sym typeface="Calibri"/>
                        </a:rPr>
                        <a:t>6690+4419</a:t>
                      </a:r>
                      <a:endParaRPr sz="2400" b="0" u="none" strike="noStrike" cap="none" dirty="0">
                        <a:solidFill>
                          <a:schemeClr val="dk1"/>
                        </a:solidFill>
                        <a:latin typeface="Calibri"/>
                        <a:ea typeface="Calibri"/>
                        <a:cs typeface="Calibri"/>
                        <a:sym typeface="Calibri"/>
                      </a:endParaRPr>
                    </a:p>
                  </a:txBody>
                  <a:tcPr marL="0" marR="0" marT="0" marB="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2563082651"/>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sv-SE" sz="2400" b="0" u="none" strike="noStrike" cap="none" dirty="0">
                          <a:solidFill>
                            <a:schemeClr val="dk1"/>
                          </a:solidFill>
                          <a:latin typeface="Calibri"/>
                          <a:ea typeface="Calibri"/>
                          <a:cs typeface="Calibri"/>
                          <a:sym typeface="Calibri"/>
                        </a:rPr>
                        <a:t>Inköp Ältsjöstigens dag</a:t>
                      </a: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400" b="0" u="none" strike="noStrike" cap="none" dirty="0">
                          <a:solidFill>
                            <a:schemeClr val="dk1"/>
                          </a:solidFill>
                          <a:latin typeface="Calibri"/>
                          <a:ea typeface="Calibri"/>
                          <a:cs typeface="Calibri"/>
                          <a:sym typeface="Calibri"/>
                        </a:rPr>
                        <a:t>359</a:t>
                      </a:r>
                      <a:endParaRPr sz="2400" b="0" u="none" strike="noStrike" cap="none" dirty="0">
                        <a:solidFill>
                          <a:schemeClr val="dk1"/>
                        </a:solidFill>
                        <a:latin typeface="Calibri"/>
                        <a:ea typeface="Calibri"/>
                        <a:cs typeface="Calibri"/>
                        <a:sym typeface="Calibri"/>
                      </a:endParaRPr>
                    </a:p>
                  </a:txBody>
                  <a:tcPr marL="0" marR="0" marT="0" marB="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2157290223"/>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endParaRPr sz="2400" b="0"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endParaRPr sz="2400" b="0" u="none" strike="noStrike" cap="none" dirty="0">
                        <a:solidFill>
                          <a:schemeClr val="dk1"/>
                        </a:solidFill>
                        <a:latin typeface="Calibri"/>
                        <a:ea typeface="Calibri"/>
                        <a:cs typeface="Calibri"/>
                        <a:sym typeface="Calibri"/>
                      </a:endParaRPr>
                    </a:p>
                  </a:txBody>
                  <a:tcPr marL="0" marR="0" marT="0" marB="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336730819"/>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sv-SE" sz="2400" b="1" u="none" strike="noStrike" cap="none" dirty="0">
                          <a:solidFill>
                            <a:schemeClr val="dk1"/>
                          </a:solidFill>
                          <a:latin typeface="Calibri"/>
                          <a:ea typeface="Calibri"/>
                          <a:cs typeface="Calibri"/>
                          <a:sym typeface="Calibri"/>
                        </a:rPr>
                        <a:t>Summa intäkter</a:t>
                      </a:r>
                      <a:endParaRPr sz="2400" b="1"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600" b="1" u="none" strike="noStrike" cap="none" dirty="0">
                          <a:solidFill>
                            <a:schemeClr val="dk1"/>
                          </a:solidFill>
                          <a:latin typeface="Calibri"/>
                          <a:ea typeface="Calibri"/>
                          <a:cs typeface="Calibri"/>
                          <a:sym typeface="Calibri"/>
                        </a:rPr>
                        <a:t>50 708</a:t>
                      </a:r>
                      <a:endParaRPr sz="2600" b="1" u="none" strike="noStrike" cap="none" dirty="0">
                        <a:solidFill>
                          <a:schemeClr val="dk1"/>
                        </a:solidFill>
                        <a:latin typeface="Calibri"/>
                        <a:ea typeface="Calibri"/>
                        <a:cs typeface="Calibri"/>
                        <a:sym typeface="Calibri"/>
                      </a:endParaRPr>
                    </a:p>
                  </a:txBody>
                  <a:tcPr marL="0" marR="0" marT="0" marB="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2175421170"/>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sv-SE" sz="2400" b="1" u="none" strike="noStrike" cap="none" dirty="0">
                          <a:solidFill>
                            <a:schemeClr val="dk1"/>
                          </a:solidFill>
                          <a:latin typeface="Calibri"/>
                          <a:ea typeface="Calibri"/>
                          <a:cs typeface="Calibri"/>
                          <a:sym typeface="Calibri"/>
                        </a:rPr>
                        <a:t>Summa utgifter</a:t>
                      </a:r>
                      <a:endParaRPr sz="2400" b="1"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600" b="1" u="none" strike="noStrike" cap="none" dirty="0">
                          <a:solidFill>
                            <a:schemeClr val="dk1"/>
                          </a:solidFill>
                          <a:latin typeface="Calibri"/>
                          <a:ea typeface="Calibri"/>
                          <a:cs typeface="Calibri"/>
                          <a:sym typeface="Calibri"/>
                        </a:rPr>
                        <a:t>43 280</a:t>
                      </a:r>
                      <a:endParaRPr sz="2600" b="1" u="none" strike="noStrike" cap="none" dirty="0">
                        <a:solidFill>
                          <a:schemeClr val="dk1"/>
                        </a:solidFill>
                        <a:latin typeface="Calibri"/>
                        <a:ea typeface="Calibri"/>
                        <a:cs typeface="Calibri"/>
                        <a:sym typeface="Calibri"/>
                      </a:endParaRPr>
                    </a:p>
                  </a:txBody>
                  <a:tcPr marL="0" marR="0" marT="0" marB="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2819244682"/>
                  </a:ext>
                </a:extLst>
              </a:tr>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en-US" sz="2400" b="1" u="none" strike="noStrike" cap="none" dirty="0">
                          <a:solidFill>
                            <a:schemeClr val="dk1"/>
                          </a:solidFill>
                          <a:latin typeface="Calibri"/>
                          <a:ea typeface="Calibri"/>
                          <a:cs typeface="Calibri"/>
                          <a:sym typeface="Calibri"/>
                        </a:rPr>
                        <a:t>RESULTAT</a:t>
                      </a:r>
                      <a:endParaRPr sz="2400" b="1" u="none" strike="noStrike" cap="none" dirty="0">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76200" cap="flat" cmpd="sng">
                      <a:solidFill>
                        <a:schemeClr val="accent2"/>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600" b="1" u="none" strike="noStrike" cap="none" dirty="0">
                          <a:solidFill>
                            <a:schemeClr val="dk1"/>
                          </a:solidFill>
                          <a:latin typeface="Calibri"/>
                          <a:ea typeface="Calibri"/>
                          <a:cs typeface="Calibri"/>
                          <a:sym typeface="Calibri"/>
                        </a:rPr>
                        <a:t>7428</a:t>
                      </a:r>
                      <a:endParaRPr sz="2600" b="1" u="none" strike="noStrike" cap="none" dirty="0">
                        <a:solidFill>
                          <a:schemeClr val="dk1"/>
                        </a:solidFill>
                        <a:latin typeface="Calibri"/>
                        <a:ea typeface="Calibri"/>
                        <a:cs typeface="Calibri"/>
                        <a:sym typeface="Calibri"/>
                      </a:endParaRPr>
                    </a:p>
                  </a:txBody>
                  <a:tcPr marL="0" marR="0" marT="0" marB="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76200" cap="flat" cmpd="sng">
                      <a:solidFill>
                        <a:schemeClr val="accent2"/>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10015"/>
                  </a:ext>
                </a:extLst>
              </a:tr>
            </a:tbl>
          </a:graphicData>
        </a:graphic>
      </p:graphicFrame>
      <p:sp>
        <p:nvSpPr>
          <p:cNvPr id="123" name="Google Shape;123;p9"/>
          <p:cNvSpPr/>
          <p:nvPr/>
        </p:nvSpPr>
        <p:spPr>
          <a:xfrm flipH="1">
            <a:off x="10403245" y="9185554"/>
            <a:ext cx="887333" cy="479466"/>
          </a:xfrm>
          <a:prstGeom prst="rightArrow">
            <a:avLst>
              <a:gd name="adj1" fmla="val 52305"/>
              <a:gd name="adj2" fmla="val 70827"/>
            </a:avLst>
          </a:prstGeom>
          <a:solidFill>
            <a:srgbClr val="EA822C"/>
          </a:solidFill>
          <a:ln w="25400" cap="flat" cmpd="sng">
            <a:solidFill>
              <a:schemeClr val="accent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Light"/>
              <a:buNone/>
            </a:pPr>
            <a:endParaRPr sz="4000"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3243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0"/>
          <p:cNvSpPr/>
          <p:nvPr/>
        </p:nvSpPr>
        <p:spPr>
          <a:xfrm>
            <a:off x="7686628" y="245548"/>
            <a:ext cx="491961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Balansräkning 2022</a:t>
            </a:r>
            <a:endParaRPr sz="4000" b="1" i="0" u="none" strike="noStrike" cap="none">
              <a:solidFill>
                <a:srgbClr val="000000"/>
              </a:solidFill>
              <a:latin typeface="Helvetica Neue"/>
              <a:ea typeface="Helvetica Neue"/>
              <a:cs typeface="Helvetica Neue"/>
              <a:sym typeface="Helvetica Neue"/>
            </a:endParaRPr>
          </a:p>
        </p:txBody>
      </p:sp>
      <p:graphicFrame>
        <p:nvGraphicFramePr>
          <p:cNvPr id="130" name="Google Shape;130;p10"/>
          <p:cNvGraphicFramePr/>
          <p:nvPr>
            <p:extLst>
              <p:ext uri="{D42A27DB-BD31-4B8C-83A1-F6EECF244321}">
                <p14:modId xmlns:p14="http://schemas.microsoft.com/office/powerpoint/2010/main" val="1686281997"/>
              </p:ext>
            </p:extLst>
          </p:nvPr>
        </p:nvGraphicFramePr>
        <p:xfrm>
          <a:off x="2610196" y="2610196"/>
          <a:ext cx="7780713" cy="4754879"/>
        </p:xfrm>
        <a:graphic>
          <a:graphicData uri="http://schemas.openxmlformats.org/drawingml/2006/table">
            <a:tbl>
              <a:tblPr firstCol="1" bandRow="1">
                <a:noFill/>
                <a:tableStyleId>{95C50244-CBC4-47DF-8285-26F43804576E}</a:tableStyleId>
              </a:tblPr>
              <a:tblGrid>
                <a:gridCol w="5502171">
                  <a:extLst>
                    <a:ext uri="{9D8B030D-6E8A-4147-A177-3AD203B41FA5}">
                      <a16:colId xmlns:a16="http://schemas.microsoft.com/office/drawing/2014/main" val="20000"/>
                    </a:ext>
                  </a:extLst>
                </a:gridCol>
                <a:gridCol w="2278542">
                  <a:extLst>
                    <a:ext uri="{9D8B030D-6E8A-4147-A177-3AD203B41FA5}">
                      <a16:colId xmlns:a16="http://schemas.microsoft.com/office/drawing/2014/main" val="20001"/>
                    </a:ext>
                  </a:extLst>
                </a:gridCol>
              </a:tblGrid>
              <a:tr h="771898">
                <a:tc>
                  <a:txBody>
                    <a:bodyPr/>
                    <a:lstStyle/>
                    <a:p>
                      <a:pPr marL="0" marR="0" lvl="0" indent="63500" algn="l" rtl="0">
                        <a:lnSpc>
                          <a:spcPct val="100000"/>
                        </a:lnSpc>
                        <a:spcBef>
                          <a:spcPts val="0"/>
                        </a:spcBef>
                        <a:spcAft>
                          <a:spcPts val="0"/>
                        </a:spcAft>
                        <a:buClr>
                          <a:srgbClr val="000000"/>
                        </a:buClr>
                        <a:buSzPts val="2600"/>
                        <a:buFont typeface="Calibri"/>
                        <a:buNone/>
                      </a:pPr>
                      <a:r>
                        <a:rPr lang="en-US" sz="2600" b="1" u="none" strike="noStrike" cap="none">
                          <a:solidFill>
                            <a:schemeClr val="dk1"/>
                          </a:solidFill>
                          <a:latin typeface="Calibri"/>
                          <a:ea typeface="Calibri"/>
                          <a:cs typeface="Calibri"/>
                          <a:sym typeface="Calibri"/>
                        </a:rPr>
                        <a:t>Tillgångar</a:t>
                      </a:r>
                      <a:endParaRPr sz="2600" b="1" u="none" strike="noStrike" cap="none">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114300" cap="flat" cmpd="sng">
                      <a:solidFill>
                        <a:srgbClr val="1772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endParaRPr sz="2600" b="1" u="none" strike="noStrike" cap="none">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114300" cap="flat" cmpd="sng">
                      <a:solidFill>
                        <a:srgbClr val="1772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10000"/>
                  </a:ext>
                </a:extLst>
              </a:tr>
              <a:tr h="656692">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Bankkonton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100" b="0" u="none" strike="noStrike" cap="none" dirty="0">
                          <a:solidFill>
                            <a:schemeClr val="dk1"/>
                          </a:solidFill>
                          <a:latin typeface="Calibri"/>
                          <a:ea typeface="Calibri"/>
                          <a:cs typeface="Calibri"/>
                          <a:sym typeface="Calibri"/>
                        </a:rPr>
                        <a:t>71 610</a:t>
                      </a:r>
                      <a:endParaRPr sz="2100" b="0"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56692">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Handkassa</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EB"/>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100" b="0" u="none" strike="noStrike" cap="none" dirty="0">
                          <a:solidFill>
                            <a:schemeClr val="dk1"/>
                          </a:solidFill>
                          <a:latin typeface="Calibri"/>
                          <a:ea typeface="Calibri"/>
                          <a:cs typeface="Calibri"/>
                          <a:sym typeface="Calibri"/>
                        </a:rPr>
                        <a:t>4893</a:t>
                      </a:r>
                      <a:endParaRPr sz="2100" b="0"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656692">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Skulder</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100" b="0" u="none" strike="noStrike" cap="none" dirty="0">
                          <a:solidFill>
                            <a:schemeClr val="dk1"/>
                          </a:solidFill>
                          <a:latin typeface="Calibri"/>
                          <a:ea typeface="Calibri"/>
                          <a:cs typeface="Calibri"/>
                          <a:sym typeface="Calibri"/>
                        </a:rPr>
                        <a:t>0</a:t>
                      </a:r>
                      <a:endParaRPr sz="2100" b="0"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99521">
                <a:tc>
                  <a:txBody>
                    <a:bodyPr/>
                    <a:lstStyle/>
                    <a:p>
                      <a:pPr marL="0" marR="0" lvl="0" indent="63500" algn="l" rtl="0">
                        <a:lnSpc>
                          <a:spcPct val="100000"/>
                        </a:lnSpc>
                        <a:spcBef>
                          <a:spcPts val="0"/>
                        </a:spcBef>
                        <a:spcAft>
                          <a:spcPts val="0"/>
                        </a:spcAft>
                        <a:buClr>
                          <a:srgbClr val="000000"/>
                        </a:buClr>
                        <a:buSzPts val="2600"/>
                        <a:buFont typeface="Calibri"/>
                        <a:buNone/>
                      </a:pPr>
                      <a:r>
                        <a:rPr lang="en-US" sz="2600" b="1" u="none" strike="noStrike" cap="none">
                          <a:solidFill>
                            <a:schemeClr val="dk1"/>
                          </a:solidFill>
                          <a:latin typeface="Calibri"/>
                          <a:ea typeface="Calibri"/>
                          <a:cs typeface="Calibri"/>
                          <a:sym typeface="Calibri"/>
                        </a:rPr>
                        <a:t>Utgående balans</a:t>
                      </a:r>
                      <a:endParaRPr sz="2600" b="1" u="none" strike="noStrike" cap="none">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600" b="1" u="none" strike="noStrike" cap="none" dirty="0">
                          <a:solidFill>
                            <a:schemeClr val="dk1"/>
                          </a:solidFill>
                          <a:latin typeface="Calibri"/>
                          <a:ea typeface="Calibri"/>
                          <a:cs typeface="Calibri"/>
                          <a:sym typeface="Calibri"/>
                        </a:rPr>
                        <a:t>76 503</a:t>
                      </a:r>
                      <a:endParaRPr sz="2600" b="1"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solidFill>
                      <a:srgbClr val="6FBE40">
                        <a:alpha val="49803"/>
                      </a:srgbClr>
                    </a:solidFill>
                  </a:tcPr>
                </a:tc>
                <a:extLst>
                  <a:ext uri="{0D108BD9-81ED-4DB2-BD59-A6C34878D82A}">
                    <a16:rowId xmlns:a16="http://schemas.microsoft.com/office/drawing/2014/main" val="10004"/>
                  </a:ext>
                </a:extLst>
              </a:tr>
              <a:tr h="656692">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Behållning</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föregående</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år</a:t>
                      </a:r>
                      <a:endParaRPr sz="2400" b="0" dirty="0">
                        <a:solidFill>
                          <a:schemeClr val="dk1"/>
                        </a:solidFill>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solidFill>
                      <a:srgbClr val="FFFFFF"/>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69 075</a:t>
                      </a:r>
                      <a:endParaRPr sz="2400" b="0"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solidFill>
                      <a:srgbClr val="FFFFFF"/>
                    </a:solidFill>
                  </a:tcPr>
                </a:tc>
                <a:extLst>
                  <a:ext uri="{0D108BD9-81ED-4DB2-BD59-A6C34878D82A}">
                    <a16:rowId xmlns:a16="http://schemas.microsoft.com/office/drawing/2014/main" val="10005"/>
                  </a:ext>
                </a:extLst>
              </a:tr>
              <a:tr h="656692">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a:solidFill>
                            <a:schemeClr val="dk1"/>
                          </a:solidFill>
                          <a:latin typeface="Calibri"/>
                          <a:ea typeface="Calibri"/>
                          <a:cs typeface="Calibri"/>
                          <a:sym typeface="Calibri"/>
                        </a:rPr>
                        <a:t>Årets resultat</a:t>
                      </a:r>
                      <a:endParaRPr sz="2400" b="0" u="none" strike="noStrike" cap="none">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B w="114300" cap="flat" cmpd="sng">
                      <a:solidFill>
                        <a:srgbClr val="177200"/>
                      </a:solidFill>
                      <a:prstDash val="solid"/>
                      <a:round/>
                      <a:headEnd type="none" w="sm" len="sm"/>
                      <a:tailEnd type="none" w="sm" len="sm"/>
                    </a:lnB>
                    <a:solidFill>
                      <a:srgbClr val="EBEBEB"/>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400" b="0" u="none" strike="noStrike" cap="none" dirty="0">
                          <a:solidFill>
                            <a:schemeClr val="dk1"/>
                          </a:solidFill>
                          <a:latin typeface="Calibri"/>
                          <a:ea typeface="Calibri"/>
                          <a:cs typeface="Calibri"/>
                          <a:sym typeface="Calibri"/>
                        </a:rPr>
                        <a:t>7428</a:t>
                      </a:r>
                      <a:endParaRPr sz="2400" b="0"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B w="114300" cap="flat" cmpd="sng">
                      <a:solidFill>
                        <a:srgbClr val="177200"/>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11"/>
          <p:cNvSpPr/>
          <p:nvPr/>
        </p:nvSpPr>
        <p:spPr>
          <a:xfrm>
            <a:off x="7691988" y="249020"/>
            <a:ext cx="4914256" cy="711201"/>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Revisionsberättelse</a:t>
            </a:r>
            <a:endParaRPr/>
          </a:p>
        </p:txBody>
      </p:sp>
      <p:sp>
        <p:nvSpPr>
          <p:cNvPr id="136" name="Google Shape;136;p11"/>
          <p:cNvSpPr/>
          <p:nvPr/>
        </p:nvSpPr>
        <p:spPr>
          <a:xfrm>
            <a:off x="399269" y="1908863"/>
            <a:ext cx="5039102" cy="3782385"/>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dirty="0" err="1">
                <a:solidFill>
                  <a:schemeClr val="dk1"/>
                </a:solidFill>
                <a:latin typeface="Calibri"/>
                <a:ea typeface="Calibri"/>
                <a:cs typeface="Calibri"/>
                <a:sym typeface="Calibri"/>
              </a:rPr>
              <a:t>Revisorerna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finner</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handlingarna</a:t>
            </a:r>
            <a:r>
              <a:rPr lang="en-US" sz="2800" b="0" i="0" u="none" strike="noStrike" cap="none" dirty="0">
                <a:solidFill>
                  <a:schemeClr val="dk1"/>
                </a:solidFill>
                <a:latin typeface="Calibri"/>
                <a:ea typeface="Calibri"/>
                <a:cs typeface="Calibri"/>
                <a:sym typeface="Calibri"/>
              </a:rPr>
              <a:t> i god </a:t>
            </a:r>
            <a:r>
              <a:rPr lang="en-US" sz="2800" b="0" i="0" u="none" strike="noStrike" cap="none" dirty="0" err="1">
                <a:solidFill>
                  <a:schemeClr val="dk1"/>
                </a:solidFill>
                <a:latin typeface="Calibri"/>
                <a:ea typeface="Calibri"/>
                <a:cs typeface="Calibri"/>
                <a:sym typeface="Calibri"/>
              </a:rPr>
              <a:t>ordning</a:t>
            </a:r>
            <a:r>
              <a:rPr lang="en-US" sz="2800" b="0" i="0" u="none" strike="noStrike" cap="none" dirty="0">
                <a:solidFill>
                  <a:schemeClr val="dk1"/>
                </a:solidFill>
                <a:latin typeface="Calibri"/>
                <a:ea typeface="Calibri"/>
                <a:cs typeface="Calibri"/>
                <a:sym typeface="Calibri"/>
              </a:rPr>
              <a:t> och </a:t>
            </a:r>
            <a:r>
              <a:rPr lang="en-US" sz="2800" b="0" i="0" u="none" strike="noStrike" cap="none" dirty="0" err="1">
                <a:solidFill>
                  <a:schemeClr val="dk1"/>
                </a:solidFill>
                <a:latin typeface="Calibri"/>
                <a:ea typeface="Calibri"/>
                <a:cs typeface="Calibri"/>
                <a:sym typeface="Calibri"/>
              </a:rPr>
              <a:t>utan</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anmärkning</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varför</a:t>
            </a:r>
            <a:r>
              <a:rPr lang="en-US" sz="2800" b="0" i="0" u="none" strike="noStrike" cap="none" dirty="0">
                <a:solidFill>
                  <a:schemeClr val="dk1"/>
                </a:solidFill>
                <a:latin typeface="Calibri"/>
                <a:ea typeface="Calibri"/>
                <a:cs typeface="Calibri"/>
                <a:sym typeface="Calibri"/>
              </a:rPr>
              <a:t> de </a:t>
            </a:r>
            <a:r>
              <a:rPr lang="en-US" sz="2800" b="0" i="0" u="none" strike="noStrike" cap="none" dirty="0" err="1">
                <a:solidFill>
                  <a:schemeClr val="dk1"/>
                </a:solidFill>
                <a:latin typeface="Calibri"/>
                <a:ea typeface="Calibri"/>
                <a:cs typeface="Calibri"/>
                <a:sym typeface="Calibri"/>
              </a:rPr>
              <a:t>föreslår</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att</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årsmötet</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beviljar</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styrelsen</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ansvarsfrihet</a:t>
            </a:r>
            <a:r>
              <a:rPr lang="en-US" sz="2800" b="0" i="0" u="none" strike="noStrike" cap="none" dirty="0">
                <a:solidFill>
                  <a:schemeClr val="dk1"/>
                </a:solidFill>
                <a:latin typeface="Calibri"/>
                <a:ea typeface="Calibri"/>
                <a:cs typeface="Calibri"/>
                <a:sym typeface="Calibri"/>
              </a:rPr>
              <a:t> för </a:t>
            </a:r>
            <a:r>
              <a:rPr lang="en-US" sz="2800" b="0" i="0" u="none" strike="noStrike" cap="none" dirty="0" err="1">
                <a:solidFill>
                  <a:schemeClr val="dk1"/>
                </a:solidFill>
                <a:latin typeface="Calibri"/>
                <a:ea typeface="Calibri"/>
                <a:cs typeface="Calibri"/>
                <a:sym typeface="Calibri"/>
              </a:rPr>
              <a:t>verksamhetsåret</a:t>
            </a:r>
            <a:r>
              <a:rPr lang="en-US" sz="2800" b="0" i="0" u="none" strike="noStrike" cap="none" dirty="0">
                <a:solidFill>
                  <a:schemeClr val="dk1"/>
                </a:solidFill>
                <a:latin typeface="Calibri"/>
                <a:ea typeface="Calibri"/>
                <a:cs typeface="Calibri"/>
                <a:sym typeface="Calibri"/>
              </a:rPr>
              <a:t> 2022.</a:t>
            </a:r>
            <a:endParaRPr dirty="0"/>
          </a:p>
        </p:txBody>
      </p:sp>
      <p:pic>
        <p:nvPicPr>
          <p:cNvPr id="3" name="Bildobjekt 2" descr="En bild som visar diagram&#10;&#10;Automatiskt genererad beskrivning">
            <a:extLst>
              <a:ext uri="{FF2B5EF4-FFF2-40B4-BE49-F238E27FC236}">
                <a16:creationId xmlns:a16="http://schemas.microsoft.com/office/drawing/2014/main" id="{2C4E56C3-A1B3-8E2A-6C86-D5B2EB6989C6}"/>
              </a:ext>
            </a:extLst>
          </p:cNvPr>
          <p:cNvPicPr>
            <a:picLocks noChangeAspect="1"/>
          </p:cNvPicPr>
          <p:nvPr/>
        </p:nvPicPr>
        <p:blipFill rotWithShape="1">
          <a:blip r:embed="rId4"/>
          <a:srcRect l="-2553" t="-149" r="58064" b="149"/>
          <a:stretch/>
        </p:blipFill>
        <p:spPr>
          <a:xfrm rot="5400000">
            <a:off x="6926349" y="-174567"/>
            <a:ext cx="4339244" cy="7315200"/>
          </a:xfrm>
          <a:prstGeom prst="rect">
            <a:avLst/>
          </a:prstGeom>
        </p:spPr>
      </p:pic>
      <p:pic>
        <p:nvPicPr>
          <p:cNvPr id="7" name="Bildobjekt 6">
            <a:extLst>
              <a:ext uri="{FF2B5EF4-FFF2-40B4-BE49-F238E27FC236}">
                <a16:creationId xmlns:a16="http://schemas.microsoft.com/office/drawing/2014/main" id="{AE1BB647-3E20-8D87-EA0C-E1858BEF7567}"/>
              </a:ext>
            </a:extLst>
          </p:cNvPr>
          <p:cNvPicPr>
            <a:picLocks noChangeAspect="1"/>
          </p:cNvPicPr>
          <p:nvPr/>
        </p:nvPicPr>
        <p:blipFill rotWithShape="1">
          <a:blip r:embed="rId5"/>
          <a:srcRect l="41818" t="26768" r="23041" b="40532"/>
          <a:stretch/>
        </p:blipFill>
        <p:spPr>
          <a:xfrm>
            <a:off x="4841701" y="5729842"/>
            <a:ext cx="7911870" cy="3943142"/>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2"/>
          <p:cNvSpPr/>
          <p:nvPr/>
        </p:nvSpPr>
        <p:spPr>
          <a:xfrm>
            <a:off x="10935915" y="245548"/>
            <a:ext cx="1670329"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Beslut</a:t>
            </a:r>
            <a:endParaRPr sz="4000" b="1" i="0" u="none" strike="noStrike" cap="none">
              <a:solidFill>
                <a:srgbClr val="000000"/>
              </a:solidFill>
              <a:latin typeface="Helvetica Neue"/>
              <a:ea typeface="Helvetica Neue"/>
              <a:cs typeface="Helvetica Neue"/>
              <a:sym typeface="Helvetica Neue"/>
            </a:endParaRPr>
          </a:p>
        </p:txBody>
      </p:sp>
      <p:sp>
        <p:nvSpPr>
          <p:cNvPr id="143" name="Google Shape;143;p12"/>
          <p:cNvSpPr txBox="1"/>
          <p:nvPr/>
        </p:nvSpPr>
        <p:spPr>
          <a:xfrm>
            <a:off x="1077819" y="4333061"/>
            <a:ext cx="10849162" cy="108747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Kan årsmötet utifrån redovisade uppgifter och revisorernas berättelse besluta om ansvarsfrihet för styrelsen 2022?</a:t>
            </a:r>
            <a:endParaRPr sz="3200" b="0" i="0" u="none" strike="noStrike" cap="none">
              <a:solidFill>
                <a:srgbClr val="000000"/>
              </a:solidFill>
              <a:latin typeface="Helvetica Neue"/>
              <a:ea typeface="Helvetica Neue"/>
              <a:cs typeface="Helvetica Neue"/>
              <a:sym typeface="Helvetica Neue"/>
            </a:endParaRPr>
          </a:p>
        </p:txBody>
      </p:sp>
      <p:sp>
        <p:nvSpPr>
          <p:cNvPr id="2" name="textruta 1">
            <a:extLst>
              <a:ext uri="{FF2B5EF4-FFF2-40B4-BE49-F238E27FC236}">
                <a16:creationId xmlns:a16="http://schemas.microsoft.com/office/drawing/2014/main" id="{8486C31C-9FE9-3551-4381-0047E47C0045}"/>
              </a:ext>
            </a:extLst>
          </p:cNvPr>
          <p:cNvSpPr txBox="1"/>
          <p:nvPr/>
        </p:nvSpPr>
        <p:spPr>
          <a:xfrm>
            <a:off x="1197032" y="6301047"/>
            <a:ext cx="8013469" cy="461665"/>
          </a:xfrm>
          <a:prstGeom prst="rect">
            <a:avLst/>
          </a:prstGeom>
          <a:noFill/>
        </p:spPr>
        <p:txBody>
          <a:bodyPr wrap="square" rtlCol="0">
            <a:spAutoFit/>
          </a:bodyPr>
          <a:lstStyle/>
          <a:p>
            <a:r>
              <a:rPr lang="sv-SE" sz="2400" dirty="0">
                <a:solidFill>
                  <a:srgbClr val="FF0000"/>
                </a:solidFill>
              </a:rPr>
              <a:t>Årsmötet beslutade om ansvarsfrihet för styrelsen.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3"/>
          <p:cNvSpPr/>
          <p:nvPr/>
        </p:nvSpPr>
        <p:spPr>
          <a:xfrm>
            <a:off x="358589" y="2063749"/>
            <a:ext cx="11992820" cy="7484288"/>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dirty="0" err="1">
                <a:solidFill>
                  <a:srgbClr val="000000"/>
                </a:solidFill>
                <a:latin typeface="Calibri"/>
                <a:ea typeface="Calibri"/>
                <a:cs typeface="Calibri"/>
                <a:sym typeface="Calibri"/>
              </a:rPr>
              <a:t>Länna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byalag</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kommer</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att</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fortsätta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att</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vara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en</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kontaktlänk</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mellan</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kommunen</a:t>
            </a:r>
            <a:r>
              <a:rPr lang="en-US" sz="2800" b="1" i="0" u="none" strike="noStrike" cap="none" dirty="0">
                <a:solidFill>
                  <a:srgbClr val="000000"/>
                </a:solidFill>
                <a:latin typeface="Calibri"/>
                <a:ea typeface="Calibri"/>
                <a:cs typeface="Calibri"/>
                <a:sym typeface="Calibri"/>
              </a:rPr>
              <a:t> och </a:t>
            </a:r>
            <a:r>
              <a:rPr lang="en-US" sz="2800" b="1" i="0" u="none" strike="noStrike" cap="none" dirty="0" err="1">
                <a:solidFill>
                  <a:srgbClr val="000000"/>
                </a:solidFill>
                <a:latin typeface="Calibri"/>
                <a:ea typeface="Calibri"/>
                <a:cs typeface="Calibri"/>
                <a:sym typeface="Calibri"/>
              </a:rPr>
              <a:t>byalagets</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medlemmar</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samt</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fortsätta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jobba</a:t>
            </a:r>
            <a:r>
              <a:rPr lang="en-US" sz="2800" b="0" i="0" u="none" strike="noStrike" cap="none" dirty="0">
                <a:solidFill>
                  <a:srgbClr val="000000"/>
                </a:solidFill>
                <a:latin typeface="Calibri"/>
                <a:ea typeface="Calibri"/>
                <a:cs typeface="Calibri"/>
                <a:sym typeface="Calibri"/>
              </a:rPr>
              <a:t> för </a:t>
            </a:r>
            <a:r>
              <a:rPr lang="en-US" sz="2800" b="0" i="0" u="none" strike="noStrike" cap="none" dirty="0" err="1">
                <a:solidFill>
                  <a:srgbClr val="000000"/>
                </a:solidFill>
                <a:latin typeface="Calibri"/>
                <a:ea typeface="Calibri"/>
                <a:cs typeface="Calibri"/>
                <a:sym typeface="Calibri"/>
              </a:rPr>
              <a:t>att</a:t>
            </a:r>
            <a:r>
              <a:rPr lang="en-US" sz="2800" b="0"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Länna</a:t>
            </a:r>
            <a:r>
              <a:rPr lang="en-US" sz="2800" b="1" i="0" u="none" strike="noStrike" cap="none" dirty="0">
                <a:solidFill>
                  <a:srgbClr val="000000"/>
                </a:solidFill>
                <a:latin typeface="Calibri"/>
                <a:ea typeface="Calibri"/>
                <a:cs typeface="Calibri"/>
                <a:sym typeface="Calibri"/>
              </a:rPr>
              <a:t> ska </a:t>
            </a:r>
            <a:r>
              <a:rPr lang="en-US" sz="2800" b="1" i="0" u="none" strike="noStrike" cap="none" dirty="0" err="1">
                <a:solidFill>
                  <a:srgbClr val="000000"/>
                </a:solidFill>
                <a:latin typeface="Calibri"/>
                <a:ea typeface="Calibri"/>
                <a:cs typeface="Calibri"/>
                <a:sym typeface="Calibri"/>
              </a:rPr>
              <a:t>bli</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ännu</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trivsammare</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Antalet</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aktiva</a:t>
            </a:r>
            <a:r>
              <a:rPr lang="en-US" sz="2800" b="0" i="0" u="none" strike="noStrike" cap="none" dirty="0">
                <a:solidFill>
                  <a:srgbClr val="000000"/>
                </a:solidFill>
                <a:latin typeface="Calibri"/>
                <a:ea typeface="Calibri"/>
                <a:cs typeface="Calibri"/>
                <a:sym typeface="Calibri"/>
              </a:rPr>
              <a:t> och </a:t>
            </a:r>
            <a:r>
              <a:rPr lang="en-US" sz="2800" b="0" i="0" u="none" strike="noStrike" cap="none" dirty="0" err="1">
                <a:solidFill>
                  <a:srgbClr val="000000"/>
                </a:solidFill>
                <a:latin typeface="Calibri"/>
                <a:ea typeface="Calibri"/>
                <a:cs typeface="Calibri"/>
                <a:sym typeface="Calibri"/>
              </a:rPr>
              <a:t>frivilliga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avgöra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vad</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som</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kan</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genomföras</a:t>
            </a:r>
            <a:r>
              <a:rPr lang="en-US" sz="2800" b="0" i="0" u="none" strike="noStrike" cap="none" dirty="0">
                <a:solidFill>
                  <a:srgbClr val="000000"/>
                </a:solidFill>
                <a:latin typeface="Calibri"/>
                <a:ea typeface="Calibri"/>
                <a:cs typeface="Calibri"/>
                <a:sym typeface="Calibri"/>
              </a:rPr>
              <a:t>.</a:t>
            </a:r>
            <a:endParaRPr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1500"/>
              </a:spcBef>
              <a:spcAft>
                <a:spcPts val="0"/>
              </a:spcAft>
              <a:buClr>
                <a:srgbClr val="000000"/>
              </a:buClr>
              <a:buSzPts val="2800"/>
              <a:buFont typeface="Calibri"/>
              <a:buNone/>
            </a:pPr>
            <a:r>
              <a:rPr lang="en-US" sz="2800" b="0" i="0" u="sng" strike="noStrike" cap="none" dirty="0" err="1">
                <a:solidFill>
                  <a:srgbClr val="000000"/>
                </a:solidFill>
                <a:latin typeface="Calibri"/>
                <a:ea typeface="Calibri"/>
                <a:cs typeface="Calibri"/>
                <a:sym typeface="Calibri"/>
              </a:rPr>
              <a:t>Konkret</a:t>
            </a:r>
            <a:r>
              <a:rPr lang="en-US" sz="2800" b="0" i="0" u="sng" strike="noStrike" cap="none" dirty="0">
                <a:solidFill>
                  <a:srgbClr val="000000"/>
                </a:solidFill>
                <a:latin typeface="Calibri"/>
                <a:ea typeface="Calibri"/>
                <a:cs typeface="Calibri"/>
                <a:sym typeface="Calibri"/>
              </a:rPr>
              <a:t> </a:t>
            </a:r>
            <a:r>
              <a:rPr lang="en-US" sz="2800" b="0" i="0" u="sng" strike="noStrike" cap="none" dirty="0" err="1">
                <a:solidFill>
                  <a:srgbClr val="000000"/>
                </a:solidFill>
                <a:latin typeface="Calibri"/>
                <a:ea typeface="Calibri"/>
                <a:cs typeface="Calibri"/>
                <a:sym typeface="Calibri"/>
              </a:rPr>
              <a:t>planeras</a:t>
            </a:r>
            <a:r>
              <a:rPr lang="en-US" sz="2800" b="0" i="0" u="sng" strike="noStrike" cap="none" dirty="0">
                <a:solidFill>
                  <a:srgbClr val="000000"/>
                </a:solidFill>
                <a:latin typeface="Calibri"/>
                <a:ea typeface="Calibri"/>
                <a:cs typeface="Calibri"/>
                <a:sym typeface="Calibri"/>
              </a:rPr>
              <a:t> </a:t>
            </a:r>
            <a:r>
              <a:rPr lang="en-US" sz="2800" b="0" i="0" u="sng" strike="noStrike" cap="none" dirty="0" err="1">
                <a:solidFill>
                  <a:srgbClr val="000000"/>
                </a:solidFill>
                <a:latin typeface="Calibri"/>
                <a:ea typeface="Calibri"/>
                <a:cs typeface="Calibri"/>
                <a:sym typeface="Calibri"/>
              </a:rPr>
              <a:t>följande</a:t>
            </a:r>
            <a:r>
              <a:rPr lang="en-US" sz="2800" b="0" i="0" u="sng" strike="noStrike" cap="none" dirty="0">
                <a:solidFill>
                  <a:srgbClr val="000000"/>
                </a:solidFill>
                <a:latin typeface="Calibri"/>
                <a:ea typeface="Calibri"/>
                <a:cs typeface="Calibri"/>
                <a:sym typeface="Calibri"/>
              </a:rPr>
              <a:t>:</a:t>
            </a:r>
            <a:endParaRPr dirty="0"/>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Uthyrning</a:t>
            </a:r>
            <a:r>
              <a:rPr lang="en-US" sz="2800" b="0" i="0" u="none" strike="noStrike" cap="none" dirty="0">
                <a:solidFill>
                  <a:srgbClr val="000000"/>
                </a:solidFill>
                <a:latin typeface="Calibri"/>
                <a:ea typeface="Calibri"/>
                <a:cs typeface="Calibri"/>
                <a:sym typeface="Calibri"/>
              </a:rPr>
              <a:t> av </a:t>
            </a:r>
            <a:r>
              <a:rPr lang="en-US" sz="2800" b="0" i="0" u="none" strike="noStrike" cap="none" dirty="0" err="1">
                <a:solidFill>
                  <a:srgbClr val="000000"/>
                </a:solidFill>
                <a:latin typeface="Calibri"/>
                <a:ea typeface="Calibri"/>
                <a:cs typeface="Calibri"/>
                <a:sym typeface="Calibri"/>
              </a:rPr>
              <a:t>Kopphagen</a:t>
            </a:r>
            <a:endParaRPr sz="28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Skrapning</a:t>
            </a:r>
            <a:r>
              <a:rPr lang="en-US" sz="2800" b="0" i="0" u="none" strike="noStrike" cap="none" dirty="0">
                <a:solidFill>
                  <a:srgbClr val="000000"/>
                </a:solidFill>
                <a:latin typeface="Calibri"/>
                <a:ea typeface="Calibri"/>
                <a:cs typeface="Calibri"/>
                <a:sym typeface="Calibri"/>
              </a:rPr>
              <a:t> och </a:t>
            </a:r>
            <a:r>
              <a:rPr lang="en-US" sz="2800" b="0" i="0" u="none" strike="noStrike" cap="none" dirty="0" err="1">
                <a:solidFill>
                  <a:srgbClr val="000000"/>
                </a:solidFill>
                <a:latin typeface="Calibri"/>
                <a:ea typeface="Calibri"/>
                <a:cs typeface="Calibri"/>
                <a:sym typeface="Calibri"/>
              </a:rPr>
              <a:t>målning</a:t>
            </a:r>
            <a:r>
              <a:rPr lang="en-US" sz="2800" b="0" i="0" u="none" strike="noStrike" cap="none" dirty="0">
                <a:solidFill>
                  <a:srgbClr val="000000"/>
                </a:solidFill>
                <a:latin typeface="Calibri"/>
                <a:ea typeface="Calibri"/>
                <a:cs typeface="Calibri"/>
                <a:sym typeface="Calibri"/>
              </a:rPr>
              <a:t> av </a:t>
            </a:r>
            <a:r>
              <a:rPr lang="en-US" sz="2800" b="0" i="0" u="none" strike="noStrike" cap="none" dirty="0" err="1">
                <a:solidFill>
                  <a:srgbClr val="000000"/>
                </a:solidFill>
                <a:latin typeface="Calibri"/>
                <a:ea typeface="Calibri"/>
                <a:cs typeface="Calibri"/>
                <a:sym typeface="Calibri"/>
              </a:rPr>
              <a:t>Länna</a:t>
            </a:r>
            <a:r>
              <a:rPr lang="en-US" sz="2800" b="0" i="0" u="none" strike="noStrike" cap="none" dirty="0">
                <a:solidFill>
                  <a:srgbClr val="000000"/>
                </a:solidFill>
                <a:latin typeface="Calibri"/>
                <a:ea typeface="Calibri"/>
                <a:cs typeface="Calibri"/>
                <a:sym typeface="Calibri"/>
              </a:rPr>
              <a:t> station med </a:t>
            </a:r>
            <a:r>
              <a:rPr lang="en-US" sz="2800" b="0" i="0" u="none" strike="noStrike" cap="none" dirty="0" err="1">
                <a:solidFill>
                  <a:srgbClr val="000000"/>
                </a:solidFill>
                <a:latin typeface="Calibri"/>
                <a:ea typeface="Calibri"/>
                <a:cs typeface="Calibri"/>
                <a:sym typeface="Calibri"/>
              </a:rPr>
              <a:t>Lennakatten</a:t>
            </a:r>
            <a:endParaRPr sz="28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Fixardagar</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Kopphagen</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vår</a:t>
            </a:r>
            <a:r>
              <a:rPr lang="en-US" sz="2800" b="0" i="0" u="none" strike="noStrike" cap="none" dirty="0">
                <a:solidFill>
                  <a:srgbClr val="000000"/>
                </a:solidFill>
                <a:latin typeface="Calibri"/>
                <a:ea typeface="Calibri"/>
                <a:cs typeface="Calibri"/>
                <a:sym typeface="Calibri"/>
              </a:rPr>
              <a:t> och </a:t>
            </a:r>
            <a:r>
              <a:rPr lang="en-US" sz="2800" b="0" i="0" u="none" strike="noStrike" cap="none" dirty="0" err="1">
                <a:solidFill>
                  <a:srgbClr val="000000"/>
                </a:solidFill>
                <a:latin typeface="Calibri"/>
                <a:ea typeface="Calibri"/>
                <a:cs typeface="Calibri"/>
                <a:sym typeface="Calibri"/>
              </a:rPr>
              <a:t>höst</a:t>
            </a:r>
            <a:endParaRPr sz="28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Rundvandring</a:t>
            </a:r>
            <a:r>
              <a:rPr lang="en-US" sz="2800" b="0" i="0" u="none" strike="noStrike" cap="none" dirty="0">
                <a:solidFill>
                  <a:srgbClr val="000000"/>
                </a:solidFill>
                <a:latin typeface="Calibri"/>
                <a:ea typeface="Calibri"/>
                <a:cs typeface="Calibri"/>
                <a:sym typeface="Calibri"/>
              </a:rPr>
              <a:t> med </a:t>
            </a:r>
            <a:r>
              <a:rPr lang="en-US" sz="2800" b="0" i="0" u="none" strike="noStrike" cap="none" dirty="0" err="1">
                <a:solidFill>
                  <a:srgbClr val="000000"/>
                </a:solidFill>
                <a:latin typeface="Calibri"/>
                <a:ea typeface="Calibri"/>
                <a:cs typeface="Calibri"/>
                <a:sym typeface="Calibri"/>
              </a:rPr>
              <a:t>fokus</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på</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Länna</a:t>
            </a:r>
            <a:r>
              <a:rPr lang="en-US" sz="2800" b="0" i="0" u="none" strike="noStrike" cap="none" dirty="0">
                <a:solidFill>
                  <a:srgbClr val="000000"/>
                </a:solidFill>
                <a:latin typeface="Calibri"/>
                <a:ea typeface="Calibri"/>
                <a:cs typeface="Calibri"/>
                <a:sym typeface="Calibri"/>
              </a:rPr>
              <a:t> bruk och station med </a:t>
            </a:r>
            <a:r>
              <a:rPr lang="en-US" sz="2800" b="0" i="0" u="none" strike="noStrike" cap="none" dirty="0" err="1">
                <a:solidFill>
                  <a:srgbClr val="000000"/>
                </a:solidFill>
                <a:latin typeface="Calibri"/>
                <a:ea typeface="Calibri"/>
                <a:cs typeface="Calibri"/>
                <a:sym typeface="Calibri"/>
              </a:rPr>
              <a:t>guiden</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Bernt</a:t>
            </a:r>
            <a:r>
              <a:rPr lang="en-US" sz="2800" b="0" i="0" u="none" strike="noStrike" cap="none" dirty="0">
                <a:solidFill>
                  <a:srgbClr val="000000"/>
                </a:solidFill>
                <a:latin typeface="Calibri"/>
                <a:ea typeface="Calibri"/>
                <a:cs typeface="Calibri"/>
                <a:sym typeface="Calibri"/>
              </a:rPr>
              <a:t> Karlsson</a:t>
            </a:r>
            <a:endParaRPr dirty="0"/>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Promenadloppis</a:t>
            </a:r>
            <a:endParaRPr sz="28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Invigning</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Kunskapsskogen</a:t>
            </a:r>
            <a:r>
              <a:rPr lang="en-US" sz="2800" b="0" i="0" u="none" strike="noStrike" cap="none" dirty="0">
                <a:solidFill>
                  <a:srgbClr val="000000"/>
                </a:solidFill>
                <a:latin typeface="Calibri"/>
                <a:ea typeface="Calibri"/>
                <a:cs typeface="Calibri"/>
                <a:sym typeface="Calibri"/>
              </a:rPr>
              <a:t> med Holmen Skog AB</a:t>
            </a:r>
            <a:endParaRPr dirty="0"/>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Midsommarfirande</a:t>
            </a:r>
            <a:r>
              <a:rPr lang="en-US" sz="2800" b="0" i="0" u="none" strike="noStrike" cap="none" dirty="0">
                <a:solidFill>
                  <a:srgbClr val="000000"/>
                </a:solidFill>
                <a:latin typeface="Calibri"/>
                <a:ea typeface="Calibri"/>
                <a:cs typeface="Calibri"/>
                <a:sym typeface="Calibri"/>
              </a:rPr>
              <a:t> (men bara om </a:t>
            </a:r>
            <a:r>
              <a:rPr lang="en-US" sz="2800" b="0" i="0" u="none" strike="noStrike" cap="none" dirty="0" err="1">
                <a:solidFill>
                  <a:srgbClr val="000000"/>
                </a:solidFill>
                <a:latin typeface="Calibri"/>
                <a:ea typeface="Calibri"/>
                <a:cs typeface="Calibri"/>
                <a:sym typeface="Calibri"/>
              </a:rPr>
              <a:t>fler</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hjälper</a:t>
            </a:r>
            <a:r>
              <a:rPr lang="en-US" sz="2800" b="0" i="0" u="none" strike="noStrike" cap="none" dirty="0">
                <a:solidFill>
                  <a:srgbClr val="000000"/>
                </a:solidFill>
                <a:latin typeface="Calibri"/>
                <a:ea typeface="Calibri"/>
                <a:cs typeface="Calibri"/>
                <a:sym typeface="Calibri"/>
              </a:rPr>
              <a:t> till)</a:t>
            </a:r>
            <a:endParaRPr dirty="0"/>
          </a:p>
          <a:p>
            <a:pPr marL="457200" marR="0" lvl="0" indent="-457200" algn="l" rtl="0">
              <a:lnSpc>
                <a:spcPct val="100000"/>
              </a:lnSpc>
              <a:spcBef>
                <a:spcPts val="1500"/>
              </a:spcBef>
              <a:spcAft>
                <a:spcPts val="0"/>
              </a:spcAft>
              <a:buClr>
                <a:srgbClr val="000000"/>
              </a:buClr>
              <a:buSzPts val="2800"/>
              <a:buFont typeface="Arial"/>
              <a:buChar char="•"/>
            </a:pPr>
            <a:r>
              <a:rPr lang="en-US" sz="2800" b="0" i="0" u="none" strike="noStrike" cap="none" dirty="0" err="1">
                <a:solidFill>
                  <a:srgbClr val="000000"/>
                </a:solidFill>
                <a:latin typeface="Calibri"/>
                <a:ea typeface="Calibri"/>
                <a:cs typeface="Calibri"/>
                <a:sym typeface="Calibri"/>
              </a:rPr>
              <a:t>Julmarknad</a:t>
            </a:r>
            <a:r>
              <a:rPr lang="en-US" sz="2800" b="0" i="0" u="none" strike="noStrike" cap="none" dirty="0">
                <a:solidFill>
                  <a:srgbClr val="000000"/>
                </a:solidFill>
                <a:latin typeface="Calibri"/>
                <a:ea typeface="Calibri"/>
                <a:cs typeface="Calibri"/>
                <a:sym typeface="Calibri"/>
              </a:rPr>
              <a:t> (men bara om </a:t>
            </a:r>
            <a:r>
              <a:rPr lang="en-US" sz="2800" b="0" i="0" u="none" strike="noStrike" cap="none" dirty="0" err="1">
                <a:solidFill>
                  <a:srgbClr val="000000"/>
                </a:solidFill>
                <a:latin typeface="Calibri"/>
                <a:ea typeface="Calibri"/>
                <a:cs typeface="Calibri"/>
                <a:sym typeface="Calibri"/>
              </a:rPr>
              <a:t>fler</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hjälper</a:t>
            </a:r>
            <a:r>
              <a:rPr lang="en-US" sz="2800" b="0" i="0" u="none" strike="noStrike" cap="none" dirty="0">
                <a:solidFill>
                  <a:srgbClr val="000000"/>
                </a:solidFill>
                <a:latin typeface="Calibri"/>
                <a:ea typeface="Calibri"/>
                <a:cs typeface="Calibri"/>
                <a:sym typeface="Calibri"/>
              </a:rPr>
              <a:t> till och vi </a:t>
            </a:r>
            <a:r>
              <a:rPr lang="en-US" sz="2800" b="0" i="0" u="none" strike="noStrike" cap="none" dirty="0" err="1">
                <a:solidFill>
                  <a:srgbClr val="000000"/>
                </a:solidFill>
                <a:latin typeface="Calibri"/>
                <a:ea typeface="Calibri"/>
                <a:cs typeface="Calibri"/>
                <a:sym typeface="Calibri"/>
              </a:rPr>
              <a:t>kan</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locka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utställare</a:t>
            </a:r>
            <a:r>
              <a:rPr lang="en-US" sz="2800" b="0" i="0" u="none" strike="noStrike" cap="none" dirty="0">
                <a:solidFill>
                  <a:srgbClr val="000000"/>
                </a:solidFill>
                <a:latin typeface="Calibri"/>
                <a:ea typeface="Calibri"/>
                <a:cs typeface="Calibri"/>
                <a:sym typeface="Calibri"/>
              </a:rPr>
              <a:t>)</a:t>
            </a:r>
            <a:endParaRPr sz="2800" b="1" i="0" u="none" strike="noStrike" cap="none" dirty="0">
              <a:solidFill>
                <a:srgbClr val="000000"/>
              </a:solidFill>
              <a:latin typeface="Calibri"/>
              <a:ea typeface="Calibri"/>
              <a:cs typeface="Calibri"/>
              <a:sym typeface="Calibri"/>
            </a:endParaRPr>
          </a:p>
        </p:txBody>
      </p:sp>
      <p:sp>
        <p:nvSpPr>
          <p:cNvPr id="149" name="Google Shape;149;p13"/>
          <p:cNvSpPr/>
          <p:nvPr/>
        </p:nvSpPr>
        <p:spPr>
          <a:xfrm>
            <a:off x="6971688" y="245548"/>
            <a:ext cx="56345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Verksamhetsplan 2023</a:t>
            </a:r>
            <a:endParaRPr sz="40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14"/>
          <p:cNvSpPr/>
          <p:nvPr/>
        </p:nvSpPr>
        <p:spPr>
          <a:xfrm>
            <a:off x="9454739" y="245548"/>
            <a:ext cx="3151505"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Budget 2023</a:t>
            </a:r>
            <a:endParaRPr sz="4000" b="1" i="0" u="none" strike="noStrike" cap="none">
              <a:solidFill>
                <a:srgbClr val="000000"/>
              </a:solidFill>
              <a:latin typeface="Helvetica Neue"/>
              <a:ea typeface="Helvetica Neue"/>
              <a:cs typeface="Helvetica Neue"/>
              <a:sym typeface="Helvetica Neue"/>
            </a:endParaRPr>
          </a:p>
        </p:txBody>
      </p:sp>
      <p:graphicFrame>
        <p:nvGraphicFramePr>
          <p:cNvPr id="155" name="Google Shape;155;p14"/>
          <p:cNvGraphicFramePr/>
          <p:nvPr>
            <p:extLst>
              <p:ext uri="{D42A27DB-BD31-4B8C-83A1-F6EECF244321}">
                <p14:modId xmlns:p14="http://schemas.microsoft.com/office/powerpoint/2010/main" val="834464935"/>
              </p:ext>
            </p:extLst>
          </p:nvPr>
        </p:nvGraphicFramePr>
        <p:xfrm>
          <a:off x="2553702" y="960245"/>
          <a:ext cx="7437350" cy="7833110"/>
        </p:xfrm>
        <a:graphic>
          <a:graphicData uri="http://schemas.openxmlformats.org/drawingml/2006/table">
            <a:tbl>
              <a:tblPr firstCol="1" bandRow="1">
                <a:noFill/>
                <a:tableStyleId>{95C50244-CBC4-47DF-8285-26F43804576E}</a:tableStyleId>
              </a:tblPr>
              <a:tblGrid>
                <a:gridCol w="5259375">
                  <a:extLst>
                    <a:ext uri="{9D8B030D-6E8A-4147-A177-3AD203B41FA5}">
                      <a16:colId xmlns:a16="http://schemas.microsoft.com/office/drawing/2014/main" val="20000"/>
                    </a:ext>
                  </a:extLst>
                </a:gridCol>
                <a:gridCol w="2177975">
                  <a:extLst>
                    <a:ext uri="{9D8B030D-6E8A-4147-A177-3AD203B41FA5}">
                      <a16:colId xmlns:a16="http://schemas.microsoft.com/office/drawing/2014/main" val="20001"/>
                    </a:ext>
                  </a:extLst>
                </a:gridCol>
              </a:tblGrid>
              <a:tr h="481800">
                <a:tc>
                  <a:txBody>
                    <a:bodyPr/>
                    <a:lstStyle/>
                    <a:p>
                      <a:pPr marL="0" marR="0" lvl="0" indent="63500" algn="l" rtl="0">
                        <a:lnSpc>
                          <a:spcPct val="100000"/>
                        </a:lnSpc>
                        <a:spcBef>
                          <a:spcPts val="0"/>
                        </a:spcBef>
                        <a:spcAft>
                          <a:spcPts val="0"/>
                        </a:spcAft>
                        <a:buClr>
                          <a:srgbClr val="000000"/>
                        </a:buClr>
                        <a:buSzPts val="2400"/>
                        <a:buFont typeface="Calibri"/>
                        <a:buNone/>
                      </a:pPr>
                      <a:r>
                        <a:rPr lang="en-US" sz="2400" b="1" u="none" strike="noStrike" cap="none">
                          <a:solidFill>
                            <a:schemeClr val="dk1"/>
                          </a:solidFill>
                          <a:latin typeface="Calibri"/>
                          <a:ea typeface="Calibri"/>
                          <a:cs typeface="Calibri"/>
                          <a:sym typeface="Calibri"/>
                        </a:rPr>
                        <a:t>Intäkter</a:t>
                      </a:r>
                      <a:endParaRPr sz="2400" b="1" u="none" strike="noStrike" cap="none">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114300" cap="flat" cmpd="sng">
                      <a:solidFill>
                        <a:srgbClr val="1772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1" u="none" strike="noStrike" cap="none" dirty="0">
                          <a:solidFill>
                            <a:schemeClr val="dk1"/>
                          </a:solidFill>
                          <a:latin typeface="Calibri"/>
                          <a:ea typeface="Calibri"/>
                          <a:cs typeface="Calibri"/>
                          <a:sym typeface="Calibri"/>
                        </a:rPr>
                        <a:t>31 000</a:t>
                      </a:r>
                      <a:endParaRPr sz="2400" b="1"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114300" cap="flat" cmpd="sng">
                      <a:solidFill>
                        <a:srgbClr val="1772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10000"/>
                  </a:ext>
                </a:extLst>
              </a:tr>
              <a:tr h="520525">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Medlemsavgifter</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9000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20525">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Skötsel</a:t>
                      </a:r>
                      <a:r>
                        <a:rPr lang="en-US" sz="2400" b="0" u="none" strike="noStrike" cap="none" dirty="0">
                          <a:solidFill>
                            <a:schemeClr val="dk1"/>
                          </a:solidFill>
                          <a:latin typeface="Calibri"/>
                          <a:ea typeface="Calibri"/>
                          <a:cs typeface="Calibri"/>
                          <a:sym typeface="Calibri"/>
                        </a:rPr>
                        <a:t> Ältsjöstigen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EB"/>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520525">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Intäkter</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Kopphagen</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försäljning</a:t>
                      </a:r>
                      <a:r>
                        <a:rPr lang="en-US" sz="2400" b="0" u="none" strike="noStrike" cap="none" dirty="0">
                          <a:solidFill>
                            <a:schemeClr val="dk1"/>
                          </a:solidFill>
                          <a:latin typeface="Calibri"/>
                          <a:ea typeface="Calibri"/>
                          <a:cs typeface="Calibri"/>
                          <a:sym typeface="Calibri"/>
                        </a:rPr>
                        <a:t>*</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14 000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20525">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Intäkter</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Kopphagen</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uthyrning</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EBEB"/>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8000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520525">
                <a:tc>
                  <a:txBody>
                    <a:bodyPr/>
                    <a:lstStyle/>
                    <a:p>
                      <a:pPr marL="0" marR="0" lvl="0" indent="2540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Bidrag</a:t>
                      </a:r>
                      <a:r>
                        <a:rPr lang="en-US" sz="2400" b="0" u="none" strike="noStrike" cap="none" dirty="0">
                          <a:solidFill>
                            <a:schemeClr val="dk1"/>
                          </a:solidFill>
                          <a:latin typeface="Calibri"/>
                          <a:ea typeface="Calibri"/>
                          <a:cs typeface="Calibri"/>
                          <a:sym typeface="Calibri"/>
                        </a:rPr>
                        <a:t> Uppsala </a:t>
                      </a:r>
                      <a:r>
                        <a:rPr lang="en-US" sz="2400" b="0" u="none" strike="noStrike" cap="none" dirty="0" err="1">
                          <a:solidFill>
                            <a:schemeClr val="dk1"/>
                          </a:solidFill>
                          <a:latin typeface="Calibri"/>
                          <a:ea typeface="Calibri"/>
                          <a:cs typeface="Calibri"/>
                          <a:sym typeface="Calibri"/>
                        </a:rPr>
                        <a:t>kommun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1975">
                <a:tc>
                  <a:txBody>
                    <a:bodyPr/>
                    <a:lstStyle/>
                    <a:p>
                      <a:pPr marL="0" marR="0" lvl="0" indent="63500" algn="l" rtl="0">
                        <a:lnSpc>
                          <a:spcPct val="100000"/>
                        </a:lnSpc>
                        <a:spcBef>
                          <a:spcPts val="0"/>
                        </a:spcBef>
                        <a:spcAft>
                          <a:spcPts val="0"/>
                        </a:spcAft>
                        <a:buClr>
                          <a:srgbClr val="000000"/>
                        </a:buClr>
                        <a:buSzPts val="2400"/>
                        <a:buFont typeface="Calibri"/>
                        <a:buNone/>
                      </a:pPr>
                      <a:r>
                        <a:rPr lang="en-US" sz="2400" b="1" u="none" strike="noStrike" cap="none">
                          <a:solidFill>
                            <a:schemeClr val="dk1"/>
                          </a:solidFill>
                          <a:latin typeface="Calibri"/>
                          <a:ea typeface="Calibri"/>
                          <a:cs typeface="Calibri"/>
                          <a:sym typeface="Calibri"/>
                        </a:rPr>
                        <a:t>Utgifter</a:t>
                      </a:r>
                      <a:endParaRPr sz="2400" b="1" u="none" strike="noStrike" cap="none">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T w="9525" cap="flat" cmpd="sng">
                      <a:solidFill>
                        <a:srgbClr val="000000"/>
                      </a:solidFill>
                      <a:prstDash val="solid"/>
                      <a:round/>
                      <a:headEnd type="none" w="sm" len="sm"/>
                      <a:tailEnd type="none" w="sm" len="sm"/>
                    </a:lnT>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1" u="none" strike="noStrike" cap="none" dirty="0">
                          <a:solidFill>
                            <a:schemeClr val="dk1"/>
                          </a:solidFill>
                          <a:latin typeface="Calibri"/>
                          <a:ea typeface="Calibri"/>
                          <a:cs typeface="Calibri"/>
                          <a:sym typeface="Calibri"/>
                        </a:rPr>
                        <a:t>27 000</a:t>
                      </a:r>
                      <a:endParaRPr sz="2400" b="1"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T w="9525" cap="flat" cmpd="sng">
                      <a:solidFill>
                        <a:srgbClr val="000000"/>
                      </a:solidFill>
                      <a:prstDash val="solid"/>
                      <a:round/>
                      <a:headEnd type="none" w="sm" len="sm"/>
                      <a:tailEnd type="none" w="sm" len="sm"/>
                    </a:lnT>
                    <a:solidFill>
                      <a:srgbClr val="6FBE40">
                        <a:alpha val="49803"/>
                      </a:srgbClr>
                    </a:solidFill>
                  </a:tcPr>
                </a:tc>
                <a:extLst>
                  <a:ext uri="{0D108BD9-81ED-4DB2-BD59-A6C34878D82A}">
                    <a16:rowId xmlns:a16="http://schemas.microsoft.com/office/drawing/2014/main" val="10006"/>
                  </a:ext>
                </a:extLst>
              </a:tr>
              <a:tr h="520525">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Bankkostnader</a:t>
                      </a:r>
                      <a:r>
                        <a:rPr lang="en-US" sz="2400" b="0" u="none" strike="noStrike" cap="none" dirty="0">
                          <a:solidFill>
                            <a:schemeClr val="dk1"/>
                          </a:solidFill>
                          <a:latin typeface="Calibri"/>
                          <a:ea typeface="Calibri"/>
                          <a:cs typeface="Calibri"/>
                          <a:sym typeface="Calibri"/>
                        </a:rPr>
                        <a:t>/</a:t>
                      </a:r>
                      <a:r>
                        <a:rPr lang="en-US" sz="2400" b="0" u="none" strike="noStrike" cap="none" dirty="0" err="1">
                          <a:solidFill>
                            <a:schemeClr val="dk1"/>
                          </a:solidFill>
                          <a:latin typeface="Calibri"/>
                          <a:ea typeface="Calibri"/>
                          <a:cs typeface="Calibri"/>
                          <a:sym typeface="Calibri"/>
                        </a:rPr>
                        <a:t>hemsida</a:t>
                      </a:r>
                      <a:endParaRPr b="0" dirty="0">
                        <a:solidFill>
                          <a:schemeClr val="dk1"/>
                        </a:solidFill>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solidFill>
                      <a:srgbClr val="FFFFFF"/>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2500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tcPr>
                </a:tc>
                <a:extLst>
                  <a:ext uri="{0D108BD9-81ED-4DB2-BD59-A6C34878D82A}">
                    <a16:rowId xmlns:a16="http://schemas.microsoft.com/office/drawing/2014/main" val="10007"/>
                  </a:ext>
                </a:extLst>
              </a:tr>
              <a:tr h="520525">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Utskick</a:t>
                      </a:r>
                      <a:r>
                        <a:rPr lang="en-US" sz="2400" b="0" u="none" strike="noStrike" cap="none" dirty="0">
                          <a:solidFill>
                            <a:schemeClr val="dk1"/>
                          </a:solidFill>
                          <a:latin typeface="Calibri"/>
                          <a:ea typeface="Calibri"/>
                          <a:cs typeface="Calibri"/>
                          <a:sym typeface="Calibri"/>
                        </a:rPr>
                        <a:t>/</a:t>
                      </a:r>
                      <a:r>
                        <a:rPr lang="en-US" sz="2400" b="0" u="none" strike="noStrike" cap="none" dirty="0" err="1">
                          <a:solidFill>
                            <a:schemeClr val="dk1"/>
                          </a:solidFill>
                          <a:latin typeface="Calibri"/>
                          <a:ea typeface="Calibri"/>
                          <a:cs typeface="Calibri"/>
                          <a:sym typeface="Calibri"/>
                        </a:rPr>
                        <a:t>annonser</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solidFill>
                      <a:srgbClr val="EBEBEB"/>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1500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solidFill>
                      <a:srgbClr val="EBEBEB"/>
                    </a:solidFill>
                  </a:tcPr>
                </a:tc>
                <a:extLst>
                  <a:ext uri="{0D108BD9-81ED-4DB2-BD59-A6C34878D82A}">
                    <a16:rowId xmlns:a16="http://schemas.microsoft.com/office/drawing/2014/main" val="10008"/>
                  </a:ext>
                </a:extLst>
              </a:tr>
              <a:tr h="520525">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Försäkring</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solidFill>
                      <a:srgbClr val="FFFFFF"/>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5000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tcPr>
                </a:tc>
                <a:extLst>
                  <a:ext uri="{0D108BD9-81ED-4DB2-BD59-A6C34878D82A}">
                    <a16:rowId xmlns:a16="http://schemas.microsoft.com/office/drawing/2014/main" val="10009"/>
                  </a:ext>
                </a:extLst>
              </a:tr>
              <a:tr h="520525">
                <a:tc>
                  <a:txBody>
                    <a:bodyPr/>
                    <a:lstStyle/>
                    <a:p>
                      <a:pPr marL="0" marR="0" lvl="0" indent="241300" algn="l" rtl="0">
                        <a:lnSpc>
                          <a:spcPct val="100000"/>
                        </a:lnSpc>
                        <a:spcBef>
                          <a:spcPts val="0"/>
                        </a:spcBef>
                        <a:spcAft>
                          <a:spcPts val="0"/>
                        </a:spcAft>
                        <a:buClr>
                          <a:srgbClr val="000000"/>
                        </a:buClr>
                        <a:buSzPts val="2400"/>
                        <a:buFont typeface="Calibri"/>
                        <a:buNone/>
                      </a:pPr>
                      <a:r>
                        <a:rPr lang="sv-SE" sz="2400" b="0" u="none" strike="noStrike" cap="none" dirty="0">
                          <a:solidFill>
                            <a:schemeClr val="dk1"/>
                          </a:solidFill>
                          <a:latin typeface="Calibri"/>
                          <a:ea typeface="Calibri"/>
                          <a:cs typeface="Calibri"/>
                          <a:sym typeface="Calibri"/>
                        </a:rPr>
                        <a:t>Arrende 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lgn="ctr">
                      <a:solidFill>
                        <a:srgbClr val="0A5C17"/>
                      </a:solidFill>
                      <a:prstDash val="solid"/>
                      <a:round/>
                      <a:headEnd type="none" w="sm" len="sm"/>
                      <a:tailEnd type="none" w="sm" len="sm"/>
                    </a:lnR>
                    <a:solidFill>
                      <a:srgbClr val="FFFFFF"/>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2000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lgn="ctr">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tcPr>
                </a:tc>
                <a:extLst>
                  <a:ext uri="{0D108BD9-81ED-4DB2-BD59-A6C34878D82A}">
                    <a16:rowId xmlns:a16="http://schemas.microsoft.com/office/drawing/2014/main" val="3445910056"/>
                  </a:ext>
                </a:extLst>
              </a:tr>
              <a:tr h="520525">
                <a:tc>
                  <a:txBody>
                    <a:bodyPr/>
                    <a:lstStyle/>
                    <a:p>
                      <a:pPr marL="0" marR="0" lvl="0" indent="241300" algn="l" rtl="0">
                        <a:lnSpc>
                          <a:spcPct val="100000"/>
                        </a:lnSpc>
                        <a:spcBef>
                          <a:spcPts val="0"/>
                        </a:spcBef>
                        <a:spcAft>
                          <a:spcPts val="0"/>
                        </a:spcAft>
                        <a:buClr>
                          <a:srgbClr val="000000"/>
                        </a:buClr>
                        <a:buSzPts val="2400"/>
                        <a:buFont typeface="Calibri"/>
                        <a:buNone/>
                      </a:pPr>
                      <a:r>
                        <a:rPr lang="en-US" sz="2400" b="0" u="none" strike="noStrike" cap="none" dirty="0" err="1">
                          <a:solidFill>
                            <a:schemeClr val="dk1"/>
                          </a:solidFill>
                          <a:latin typeface="Calibri"/>
                          <a:ea typeface="Calibri"/>
                          <a:cs typeface="Calibri"/>
                          <a:sym typeface="Calibri"/>
                        </a:rPr>
                        <a:t>Elförbrukning</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solidFill>
                      <a:srgbClr val="EBEBEB"/>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5000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solidFill>
                      <a:srgbClr val="EBEBEB"/>
                    </a:solidFill>
                  </a:tcPr>
                </a:tc>
                <a:extLst>
                  <a:ext uri="{0D108BD9-81ED-4DB2-BD59-A6C34878D82A}">
                    <a16:rowId xmlns:a16="http://schemas.microsoft.com/office/drawing/2014/main" val="10010"/>
                  </a:ext>
                </a:extLst>
              </a:tr>
              <a:tr h="520525">
                <a:tc>
                  <a:txBody>
                    <a:bodyPr/>
                    <a:lstStyle/>
                    <a:p>
                      <a:pPr marL="0" marR="0" lvl="0" indent="241300" algn="l" rtl="0">
                        <a:lnSpc>
                          <a:spcPct val="100000"/>
                        </a:lnSpc>
                        <a:spcBef>
                          <a:spcPts val="0"/>
                        </a:spcBef>
                        <a:spcAft>
                          <a:spcPts val="0"/>
                        </a:spcAft>
                        <a:buClr>
                          <a:schemeClr val="dk1"/>
                        </a:buClr>
                        <a:buSzPts val="2400"/>
                        <a:buFont typeface="Calibri"/>
                        <a:buNone/>
                      </a:pPr>
                      <a:r>
                        <a:rPr lang="en-US" sz="2400" b="0" u="none" strike="noStrike" cap="none" dirty="0" err="1">
                          <a:solidFill>
                            <a:schemeClr val="dk1"/>
                          </a:solidFill>
                          <a:latin typeface="Calibri"/>
                          <a:ea typeface="Calibri"/>
                          <a:cs typeface="Calibri"/>
                          <a:sym typeface="Calibri"/>
                        </a:rPr>
                        <a:t>Elrenovering</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solidFill>
                      <a:schemeClr val="lt1"/>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10 000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solidFill>
                      <a:schemeClr val="lt1"/>
                    </a:solidFill>
                  </a:tcPr>
                </a:tc>
                <a:extLst>
                  <a:ext uri="{0D108BD9-81ED-4DB2-BD59-A6C34878D82A}">
                    <a16:rowId xmlns:a16="http://schemas.microsoft.com/office/drawing/2014/main" val="10011"/>
                  </a:ext>
                </a:extLst>
              </a:tr>
              <a:tr h="520525">
                <a:tc>
                  <a:txBody>
                    <a:bodyPr/>
                    <a:lstStyle/>
                    <a:p>
                      <a:pPr marL="0" marR="0" lvl="0" indent="241300" algn="l" rtl="0">
                        <a:lnSpc>
                          <a:spcPct val="100000"/>
                        </a:lnSpc>
                        <a:spcBef>
                          <a:spcPts val="0"/>
                        </a:spcBef>
                        <a:spcAft>
                          <a:spcPts val="0"/>
                        </a:spcAft>
                        <a:buClr>
                          <a:schemeClr val="dk1"/>
                        </a:buClr>
                        <a:buSzPts val="2400"/>
                        <a:buFont typeface="Calibri"/>
                        <a:buNone/>
                      </a:pPr>
                      <a:r>
                        <a:rPr lang="sv-SE" sz="2400" b="0" u="none" strike="noStrike" cap="none" dirty="0">
                          <a:solidFill>
                            <a:schemeClr val="dk1"/>
                          </a:solidFill>
                          <a:latin typeface="Calibri"/>
                          <a:ea typeface="Calibri"/>
                          <a:cs typeface="Calibri"/>
                          <a:sym typeface="Calibri"/>
                        </a:rPr>
                        <a:t>Övrigt underhåll Kopphagen</a:t>
                      </a:r>
                      <a:endParaRPr sz="2400" b="0" u="none" strike="noStrike" cap="none" dirty="0">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lgn="ctr">
                      <a:solidFill>
                        <a:srgbClr val="0A5C17"/>
                      </a:solidFill>
                      <a:prstDash val="solid"/>
                      <a:round/>
                      <a:headEnd type="none" w="sm" len="sm"/>
                      <a:tailEnd type="none" w="sm" len="sm"/>
                    </a:lnR>
                    <a:solidFill>
                      <a:schemeClr val="lt1"/>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0" u="none" strike="noStrike" cap="none" dirty="0">
                          <a:solidFill>
                            <a:schemeClr val="dk1"/>
                          </a:solidFill>
                          <a:latin typeface="Calibri"/>
                          <a:ea typeface="Calibri"/>
                          <a:cs typeface="Calibri"/>
                          <a:sym typeface="Calibri"/>
                        </a:rPr>
                        <a:t>1000</a:t>
                      </a:r>
                      <a:endParaRPr sz="2400" b="0" u="none" strike="noStrike" cap="none" dirty="0">
                        <a:solidFill>
                          <a:schemeClr val="dk1"/>
                        </a:solidFill>
                        <a:latin typeface="Calibri"/>
                        <a:ea typeface="Calibri"/>
                        <a:cs typeface="Calibri"/>
                        <a:sym typeface="Calibri"/>
                      </a:endParaRPr>
                    </a:p>
                  </a:txBody>
                  <a:tcPr marL="25400" marR="25400" marT="25400" marB="25400" anchor="ctr">
                    <a:lnL w="12700" cap="flat" cmpd="sng" algn="ctr">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solidFill>
                      <a:schemeClr val="lt1"/>
                    </a:solidFill>
                  </a:tcPr>
                </a:tc>
                <a:extLst>
                  <a:ext uri="{0D108BD9-81ED-4DB2-BD59-A6C34878D82A}">
                    <a16:rowId xmlns:a16="http://schemas.microsoft.com/office/drawing/2014/main" val="2754510789"/>
                  </a:ext>
                </a:extLst>
              </a:tr>
              <a:tr h="637650">
                <a:tc>
                  <a:txBody>
                    <a:bodyPr/>
                    <a:lstStyle/>
                    <a:p>
                      <a:pPr marL="0" marR="0" lvl="0" indent="63500" algn="l" rtl="0">
                        <a:lnSpc>
                          <a:spcPct val="100000"/>
                        </a:lnSpc>
                        <a:spcBef>
                          <a:spcPts val="0"/>
                        </a:spcBef>
                        <a:spcAft>
                          <a:spcPts val="0"/>
                        </a:spcAft>
                        <a:buClr>
                          <a:srgbClr val="000000"/>
                        </a:buClr>
                        <a:buSzPts val="2400"/>
                        <a:buFont typeface="Calibri"/>
                        <a:buNone/>
                      </a:pPr>
                      <a:r>
                        <a:rPr lang="en-US" sz="2400" b="1" u="none" strike="noStrike" cap="none">
                          <a:solidFill>
                            <a:schemeClr val="dk1"/>
                          </a:solidFill>
                          <a:latin typeface="Calibri"/>
                          <a:ea typeface="Calibri"/>
                          <a:cs typeface="Calibri"/>
                          <a:sym typeface="Calibri"/>
                        </a:rPr>
                        <a:t>Behållning</a:t>
                      </a:r>
                      <a:endParaRPr sz="2400" b="1" u="none" strike="noStrike" cap="none">
                        <a:solidFill>
                          <a:schemeClr val="dk1"/>
                        </a:solidFill>
                        <a:latin typeface="Calibri"/>
                        <a:ea typeface="Calibri"/>
                        <a:cs typeface="Calibri"/>
                        <a:sym typeface="Calibri"/>
                      </a:endParaRPr>
                    </a:p>
                  </a:txBody>
                  <a:tcPr marL="50800" marR="50800" marT="50800" marB="50800" anchor="ctr">
                    <a:lnL w="114300" cap="flat" cmpd="sng">
                      <a:solidFill>
                        <a:srgbClr val="177200"/>
                      </a:solidFill>
                      <a:prstDash val="solid"/>
                      <a:round/>
                      <a:headEnd type="none" w="sm" len="sm"/>
                      <a:tailEnd type="none" w="sm" len="sm"/>
                    </a:lnL>
                    <a:lnR w="12700" cap="flat" cmpd="sng">
                      <a:solidFill>
                        <a:srgbClr val="0A5C17"/>
                      </a:solidFill>
                      <a:prstDash val="solid"/>
                      <a:round/>
                      <a:headEnd type="none" w="sm" len="sm"/>
                      <a:tailEnd type="none" w="sm" len="sm"/>
                    </a:lnR>
                    <a:lnB w="114300" cap="flat" cmpd="sng">
                      <a:solidFill>
                        <a:srgbClr val="177200"/>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400"/>
                        <a:buFont typeface="Helvetica Neue"/>
                        <a:buNone/>
                      </a:pPr>
                      <a:r>
                        <a:rPr lang="sv-SE" sz="2400" b="1" u="none" strike="noStrike" cap="none" dirty="0">
                          <a:solidFill>
                            <a:schemeClr val="dk1"/>
                          </a:solidFill>
                          <a:latin typeface="Calibri"/>
                          <a:ea typeface="Calibri"/>
                          <a:cs typeface="Calibri"/>
                          <a:sym typeface="Calibri"/>
                        </a:rPr>
                        <a:t>4000</a:t>
                      </a:r>
                      <a:endParaRPr sz="2400" b="1" u="none" strike="noStrike" cap="none" dirty="0">
                        <a:solidFill>
                          <a:schemeClr val="dk1"/>
                        </a:solidFill>
                        <a:latin typeface="Calibri"/>
                        <a:ea typeface="Calibri"/>
                        <a:cs typeface="Calibri"/>
                        <a:sym typeface="Calibri"/>
                      </a:endParaRPr>
                    </a:p>
                  </a:txBody>
                  <a:tcPr marL="0" marR="0" marT="0" marB="0" anchor="ctr">
                    <a:lnL w="12700" cap="flat" cmpd="sng">
                      <a:solidFill>
                        <a:srgbClr val="0A5C17"/>
                      </a:solidFill>
                      <a:prstDash val="solid"/>
                      <a:round/>
                      <a:headEnd type="none" w="sm" len="sm"/>
                      <a:tailEnd type="none" w="sm" len="sm"/>
                    </a:lnL>
                    <a:lnR w="114300" cap="flat" cmpd="sng">
                      <a:solidFill>
                        <a:srgbClr val="177200"/>
                      </a:solidFill>
                      <a:prstDash val="solid"/>
                      <a:round/>
                      <a:headEnd type="none" w="sm" len="sm"/>
                      <a:tailEnd type="none" w="sm" len="sm"/>
                    </a:lnR>
                    <a:lnB w="114300" cap="flat" cmpd="sng">
                      <a:solidFill>
                        <a:srgbClr val="177200"/>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10012"/>
                  </a:ext>
                </a:extLst>
              </a:tr>
            </a:tbl>
          </a:graphicData>
        </a:graphic>
      </p:graphicFrame>
      <p:sp>
        <p:nvSpPr>
          <p:cNvPr id="156" name="Google Shape;156;p14"/>
          <p:cNvSpPr/>
          <p:nvPr/>
        </p:nvSpPr>
        <p:spPr>
          <a:xfrm flipH="1">
            <a:off x="10451098" y="8038761"/>
            <a:ext cx="887332" cy="479466"/>
          </a:xfrm>
          <a:prstGeom prst="rightArrow">
            <a:avLst>
              <a:gd name="adj1" fmla="val 52305"/>
              <a:gd name="adj2" fmla="val 70827"/>
            </a:avLst>
          </a:prstGeom>
          <a:solidFill>
            <a:srgbClr val="EA822C"/>
          </a:solidFill>
          <a:ln w="25400" cap="flat" cmpd="sng">
            <a:solidFill>
              <a:schemeClr val="accent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Light"/>
              <a:buNone/>
            </a:pPr>
            <a:endParaRPr sz="4000" b="1" i="0" u="none" strike="noStrike" cap="none">
              <a:solidFill>
                <a:srgbClr val="000000"/>
              </a:solidFill>
              <a:latin typeface="Helvetica Neue"/>
              <a:ea typeface="Helvetica Neue"/>
              <a:cs typeface="Helvetica Neue"/>
              <a:sym typeface="Helvetica Neue"/>
            </a:endParaRPr>
          </a:p>
        </p:txBody>
      </p:sp>
      <p:sp>
        <p:nvSpPr>
          <p:cNvPr id="2" name="textruta 1">
            <a:extLst>
              <a:ext uri="{FF2B5EF4-FFF2-40B4-BE49-F238E27FC236}">
                <a16:creationId xmlns:a16="http://schemas.microsoft.com/office/drawing/2014/main" id="{BAF33DA4-A472-AB10-CEF3-1D8902870387}"/>
              </a:ext>
            </a:extLst>
          </p:cNvPr>
          <p:cNvSpPr txBox="1"/>
          <p:nvPr/>
        </p:nvSpPr>
        <p:spPr>
          <a:xfrm>
            <a:off x="2155147" y="9045714"/>
            <a:ext cx="10451097" cy="707886"/>
          </a:xfrm>
          <a:prstGeom prst="rect">
            <a:avLst/>
          </a:prstGeom>
          <a:noFill/>
        </p:spPr>
        <p:txBody>
          <a:bodyPr wrap="square" rtlCol="0">
            <a:spAutoFit/>
          </a:bodyPr>
          <a:lstStyle/>
          <a:p>
            <a:r>
              <a:rPr lang="sv-SE" sz="2000" dirty="0"/>
              <a:t>*Om arrangemang kan genomföras</a:t>
            </a:r>
          </a:p>
          <a:p>
            <a:r>
              <a:rPr lang="sv-SE" sz="2000" dirty="0"/>
              <a:t>**Beroende på vad som godkänns för 2022 och om vi blir bidragsberättigade även för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5"/>
          <p:cNvSpPr/>
          <p:nvPr/>
        </p:nvSpPr>
        <p:spPr>
          <a:xfrm>
            <a:off x="10935915" y="245548"/>
            <a:ext cx="1670329"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Beslut</a:t>
            </a:r>
            <a:endParaRPr sz="4000" b="1" i="0" u="none" strike="noStrike" cap="none">
              <a:solidFill>
                <a:srgbClr val="000000"/>
              </a:solidFill>
              <a:latin typeface="Helvetica Neue"/>
              <a:ea typeface="Helvetica Neue"/>
              <a:cs typeface="Helvetica Neue"/>
              <a:sym typeface="Helvetica Neue"/>
            </a:endParaRPr>
          </a:p>
        </p:txBody>
      </p:sp>
      <p:sp>
        <p:nvSpPr>
          <p:cNvPr id="162" name="Google Shape;162;p15"/>
          <p:cNvSpPr txBox="1"/>
          <p:nvPr/>
        </p:nvSpPr>
        <p:spPr>
          <a:xfrm>
            <a:off x="1165412" y="4317579"/>
            <a:ext cx="10793506" cy="121058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Calibri"/>
              <a:buNone/>
            </a:pPr>
            <a:r>
              <a:rPr lang="en-US" sz="3600" b="1" i="0" u="none" strike="noStrike" cap="none">
                <a:solidFill>
                  <a:srgbClr val="000000"/>
                </a:solidFill>
                <a:latin typeface="Calibri"/>
                <a:ea typeface="Calibri"/>
                <a:cs typeface="Calibri"/>
                <a:sym typeface="Calibri"/>
              </a:rPr>
              <a:t>Kan årsmötet fastställa presenterad verksamhetsplan och budget för 2023?</a:t>
            </a:r>
            <a:endParaRPr sz="3600" b="1" i="0" u="none" strike="noStrike" cap="none">
              <a:solidFill>
                <a:srgbClr val="000000"/>
              </a:solidFill>
              <a:latin typeface="Calibri"/>
              <a:ea typeface="Calibri"/>
              <a:cs typeface="Calibri"/>
              <a:sym typeface="Calibri"/>
            </a:endParaRPr>
          </a:p>
        </p:txBody>
      </p:sp>
      <p:sp>
        <p:nvSpPr>
          <p:cNvPr id="2" name="textruta 1">
            <a:extLst>
              <a:ext uri="{FF2B5EF4-FFF2-40B4-BE49-F238E27FC236}">
                <a16:creationId xmlns:a16="http://schemas.microsoft.com/office/drawing/2014/main" id="{E2E77CD6-61B3-DBAA-1B9C-39713FBEB094}"/>
              </a:ext>
            </a:extLst>
          </p:cNvPr>
          <p:cNvSpPr txBox="1"/>
          <p:nvPr/>
        </p:nvSpPr>
        <p:spPr>
          <a:xfrm>
            <a:off x="1197032" y="6301047"/>
            <a:ext cx="8013469" cy="461665"/>
          </a:xfrm>
          <a:prstGeom prst="rect">
            <a:avLst/>
          </a:prstGeom>
          <a:noFill/>
        </p:spPr>
        <p:txBody>
          <a:bodyPr wrap="square" rtlCol="0">
            <a:spAutoFit/>
          </a:bodyPr>
          <a:lstStyle/>
          <a:p>
            <a:r>
              <a:rPr lang="sv-SE" sz="2400" dirty="0">
                <a:solidFill>
                  <a:srgbClr val="FF0000"/>
                </a:solidFill>
              </a:rPr>
              <a:t>Årsmötet fastställde presenterad verksamhetsplan.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6"/>
          <p:cNvSpPr/>
          <p:nvPr/>
        </p:nvSpPr>
        <p:spPr>
          <a:xfrm>
            <a:off x="1739153" y="1827293"/>
            <a:ext cx="8632899" cy="6036988"/>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600"/>
              <a:buFont typeface="Tahoma"/>
              <a:buNone/>
            </a:pPr>
            <a:r>
              <a:rPr lang="en-US" sz="2600" b="1" i="0" u="none" strike="noStrike" cap="none" dirty="0" err="1">
                <a:solidFill>
                  <a:srgbClr val="000000"/>
                </a:solidFill>
                <a:latin typeface="Tahoma"/>
                <a:ea typeface="Tahoma"/>
                <a:cs typeface="Tahoma"/>
                <a:sym typeface="Tahoma"/>
              </a:rPr>
              <a:t>Valberedningens</a:t>
            </a:r>
            <a:r>
              <a:rPr lang="en-US" sz="2600" b="1" i="0" u="none" strike="noStrike" cap="none" dirty="0">
                <a:solidFill>
                  <a:srgbClr val="000000"/>
                </a:solidFill>
                <a:latin typeface="Tahoma"/>
                <a:ea typeface="Tahoma"/>
                <a:cs typeface="Tahoma"/>
                <a:sym typeface="Tahoma"/>
              </a:rPr>
              <a:t> </a:t>
            </a:r>
            <a:r>
              <a:rPr lang="en-US" sz="2600" b="1" i="0" u="none" strike="noStrike" cap="none" dirty="0" err="1">
                <a:solidFill>
                  <a:srgbClr val="000000"/>
                </a:solidFill>
                <a:latin typeface="Tahoma"/>
                <a:ea typeface="Tahoma"/>
                <a:cs typeface="Tahoma"/>
                <a:sym typeface="Tahoma"/>
              </a:rPr>
              <a:t>förslag</a:t>
            </a:r>
            <a:endParaRPr sz="4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300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Valberedningen</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utgörs</a:t>
            </a:r>
            <a:r>
              <a:rPr lang="en-US" sz="2200" b="0" i="0" u="none" strike="noStrike" cap="none" dirty="0">
                <a:solidFill>
                  <a:srgbClr val="000000"/>
                </a:solidFill>
                <a:latin typeface="Calibri"/>
                <a:ea typeface="Calibri"/>
                <a:cs typeface="Calibri"/>
                <a:sym typeface="Calibri"/>
              </a:rPr>
              <a:t> av </a:t>
            </a:r>
            <a:r>
              <a:rPr lang="en-US" sz="2200" b="0" i="0" u="none" strike="noStrike" cap="none" dirty="0" err="1">
                <a:solidFill>
                  <a:srgbClr val="000000"/>
                </a:solidFill>
                <a:latin typeface="Calibri"/>
                <a:ea typeface="Calibri"/>
                <a:cs typeface="Calibri"/>
                <a:sym typeface="Calibri"/>
              </a:rPr>
              <a:t>sittande</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styrelse</a:t>
            </a:r>
            <a:endParaRPr sz="4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2500"/>
              </a:spcBef>
              <a:spcAft>
                <a:spcPts val="0"/>
              </a:spcAft>
              <a:buClr>
                <a:srgbClr val="000000"/>
              </a:buClr>
              <a:buSzPts val="2200"/>
              <a:buFont typeface="Calibri"/>
              <a:buNone/>
            </a:pPr>
            <a:r>
              <a:rPr lang="en-US" sz="2200" b="0" i="0" u="none" strike="noStrike" cap="none" dirty="0" err="1">
                <a:solidFill>
                  <a:srgbClr val="000000"/>
                </a:solidFill>
                <a:latin typeface="Calibri"/>
                <a:ea typeface="Calibri"/>
                <a:cs typeface="Calibri"/>
                <a:sym typeface="Calibri"/>
              </a:rPr>
              <a:t>Ordförande</a:t>
            </a:r>
            <a:r>
              <a:rPr lang="en-US" sz="2200" b="0" i="0" u="none" strike="noStrike" cap="none" dirty="0">
                <a:solidFill>
                  <a:srgbClr val="000000"/>
                </a:solidFill>
                <a:latin typeface="Calibri"/>
                <a:ea typeface="Calibri"/>
                <a:cs typeface="Calibri"/>
                <a:sym typeface="Calibri"/>
              </a:rPr>
              <a:t>, 1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Johan Carlsson</a:t>
            </a:r>
            <a:endParaRPr sz="4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err="1">
                <a:solidFill>
                  <a:srgbClr val="000000"/>
                </a:solidFill>
                <a:latin typeface="Calibri"/>
                <a:ea typeface="Calibri"/>
                <a:cs typeface="Calibri"/>
                <a:sym typeface="Calibri"/>
              </a:rPr>
              <a:t>Ledamot</a:t>
            </a:r>
            <a:r>
              <a:rPr lang="en-US" sz="2200" b="0" i="0" u="none" strike="noStrike" cap="none" dirty="0">
                <a:solidFill>
                  <a:srgbClr val="000000"/>
                </a:solidFill>
                <a:latin typeface="Calibri"/>
                <a:ea typeface="Calibri"/>
                <a:cs typeface="Calibri"/>
                <a:sym typeface="Calibri"/>
              </a:rPr>
              <a:t>, 2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Anna Maria Wremp</a:t>
            </a:r>
            <a:endParaRPr sz="4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err="1">
                <a:solidFill>
                  <a:srgbClr val="000000"/>
                </a:solidFill>
                <a:latin typeface="Calibri"/>
                <a:ea typeface="Calibri"/>
                <a:cs typeface="Calibri"/>
                <a:sym typeface="Calibri"/>
              </a:rPr>
              <a:t>Ledamot</a:t>
            </a:r>
            <a:r>
              <a:rPr lang="en-US" sz="2200" b="0" i="0" u="none" strike="noStrike" cap="none" dirty="0">
                <a:solidFill>
                  <a:srgbClr val="000000"/>
                </a:solidFill>
                <a:latin typeface="Calibri"/>
                <a:ea typeface="Calibri"/>
                <a:cs typeface="Calibri"/>
                <a:sym typeface="Calibri"/>
              </a:rPr>
              <a:t>, 2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kassör</a:t>
            </a:r>
            <a:r>
              <a:rPr lang="en-US" sz="2200" b="0" i="0" u="none" strike="noStrike" cap="none" dirty="0">
                <a:solidFill>
                  <a:srgbClr val="000000"/>
                </a:solidFill>
                <a:latin typeface="Calibri"/>
                <a:ea typeface="Calibri"/>
                <a:cs typeface="Calibri"/>
                <a:sym typeface="Calibri"/>
              </a:rPr>
              <a:t>)	Sara-Carin </a:t>
            </a:r>
            <a:r>
              <a:rPr lang="en-US" sz="2200" b="0" i="0" u="none" strike="noStrike" cap="none" dirty="0" err="1">
                <a:solidFill>
                  <a:srgbClr val="000000"/>
                </a:solidFill>
                <a:latin typeface="Calibri"/>
                <a:ea typeface="Calibri"/>
                <a:cs typeface="Calibri"/>
                <a:sym typeface="Calibri"/>
              </a:rPr>
              <a:t>Öhman</a:t>
            </a:r>
            <a:endParaRPr sz="4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err="1">
                <a:solidFill>
                  <a:srgbClr val="000000"/>
                </a:solidFill>
                <a:latin typeface="Calibri"/>
                <a:ea typeface="Calibri"/>
                <a:cs typeface="Calibri"/>
                <a:sym typeface="Calibri"/>
              </a:rPr>
              <a:t>Ledamot</a:t>
            </a:r>
            <a:r>
              <a:rPr lang="en-US" sz="2200" b="0" i="0" u="none" strike="noStrike" cap="none" dirty="0">
                <a:solidFill>
                  <a:srgbClr val="000000"/>
                </a:solidFill>
                <a:latin typeface="Calibri"/>
                <a:ea typeface="Calibri"/>
                <a:cs typeface="Calibri"/>
                <a:sym typeface="Calibri"/>
              </a:rPr>
              <a:t>, 2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Sara Lundgren</a:t>
            </a:r>
            <a:endParaRPr dirty="0"/>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err="1">
                <a:solidFill>
                  <a:srgbClr val="000000"/>
                </a:solidFill>
                <a:latin typeface="Calibri"/>
                <a:ea typeface="Calibri"/>
                <a:cs typeface="Calibri"/>
                <a:sym typeface="Calibri"/>
              </a:rPr>
              <a:t>Ledamot</a:t>
            </a:r>
            <a:r>
              <a:rPr lang="en-US" sz="2200" b="0" i="0" u="none" strike="noStrike" cap="none" dirty="0">
                <a:solidFill>
                  <a:srgbClr val="000000"/>
                </a:solidFill>
                <a:latin typeface="Calibri"/>
                <a:ea typeface="Calibri"/>
                <a:cs typeface="Calibri"/>
                <a:sym typeface="Calibri"/>
              </a:rPr>
              <a:t>, 2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Karin </a:t>
            </a:r>
            <a:r>
              <a:rPr lang="en-US" sz="2200" b="0" i="0" u="none" strike="noStrike" cap="none" dirty="0" err="1">
                <a:solidFill>
                  <a:srgbClr val="000000"/>
                </a:solidFill>
                <a:latin typeface="Calibri"/>
                <a:ea typeface="Calibri"/>
                <a:cs typeface="Calibri"/>
                <a:sym typeface="Calibri"/>
              </a:rPr>
              <a:t>Grängsjö</a:t>
            </a:r>
            <a:r>
              <a:rPr lang="en-US" sz="22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4000"/>
              <a:buFont typeface="Times New Roman"/>
              <a:buNone/>
            </a:pP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Suppleant</a:t>
            </a:r>
            <a:r>
              <a:rPr lang="en-US" sz="2200" b="0" i="0" u="none" strike="noStrike" cap="none" dirty="0">
                <a:solidFill>
                  <a:schemeClr val="dk1"/>
                </a:solidFill>
                <a:latin typeface="Calibri"/>
                <a:ea typeface="Calibri"/>
                <a:cs typeface="Calibri"/>
                <a:sym typeface="Calibri"/>
              </a:rPr>
              <a:t>, 2 </a:t>
            </a:r>
            <a:r>
              <a:rPr lang="en-US" sz="2200" b="0" i="0" u="none" strike="noStrike" cap="none" dirty="0" err="1">
                <a:solidFill>
                  <a:schemeClr val="dk1"/>
                </a:solidFill>
                <a:latin typeface="Calibri"/>
                <a:ea typeface="Calibri"/>
                <a:cs typeface="Calibri"/>
                <a:sym typeface="Calibri"/>
              </a:rPr>
              <a:t>år</a:t>
            </a:r>
            <a:r>
              <a:rPr lang="en-US" sz="2200" b="0" i="0" u="none" strike="noStrike" cap="none" dirty="0">
                <a:solidFill>
                  <a:schemeClr val="dk1"/>
                </a:solidFill>
                <a:latin typeface="Calibri"/>
                <a:ea typeface="Calibri"/>
                <a:cs typeface="Calibri"/>
                <a:sym typeface="Calibri"/>
              </a:rPr>
              <a:t>		Stefan </a:t>
            </a:r>
            <a:r>
              <a:rPr lang="en-US" sz="2200" b="0" i="0" u="none" strike="noStrike" cap="none" dirty="0" err="1">
                <a:solidFill>
                  <a:schemeClr val="dk1"/>
                </a:solidFill>
                <a:latin typeface="Calibri"/>
                <a:ea typeface="Calibri"/>
                <a:cs typeface="Calibri"/>
                <a:sym typeface="Calibri"/>
              </a:rPr>
              <a:t>Tallroth</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Suppleant</a:t>
            </a:r>
            <a:r>
              <a:rPr lang="en-US" sz="2200" b="0" i="0" u="none" strike="noStrike" cap="none" dirty="0">
                <a:solidFill>
                  <a:schemeClr val="dk1"/>
                </a:solidFill>
                <a:latin typeface="Calibri"/>
                <a:ea typeface="Calibri"/>
                <a:cs typeface="Calibri"/>
                <a:sym typeface="Calibri"/>
              </a:rPr>
              <a:t>, 2 </a:t>
            </a:r>
            <a:r>
              <a:rPr lang="en-US" sz="2200" b="0" i="0" u="none" strike="noStrike" cap="none" dirty="0" err="1">
                <a:solidFill>
                  <a:schemeClr val="dk1"/>
                </a:solidFill>
                <a:latin typeface="Calibri"/>
                <a:ea typeface="Calibri"/>
                <a:cs typeface="Calibri"/>
                <a:sym typeface="Calibri"/>
              </a:rPr>
              <a:t>år</a:t>
            </a:r>
            <a:r>
              <a:rPr lang="en-US" sz="2200" dirty="0">
                <a:solidFill>
                  <a:schemeClr val="dk1"/>
                </a:solidFill>
                <a:latin typeface="Calibri"/>
                <a:ea typeface="Calibri"/>
                <a:cs typeface="Calibri"/>
                <a:sym typeface="Calibri"/>
              </a:rPr>
              <a:t>		Tom Martin</a:t>
            </a:r>
            <a:endParaRPr sz="40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sz="2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Revisor, 1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Björn Moberg</a:t>
            </a:r>
            <a:endParaRPr sz="4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a:solidFill>
                  <a:srgbClr val="000000"/>
                </a:solidFill>
                <a:latin typeface="Calibri"/>
                <a:ea typeface="Calibri"/>
                <a:cs typeface="Calibri"/>
                <a:sym typeface="Calibri"/>
              </a:rPr>
              <a:t>Revisor, 1 </a:t>
            </a:r>
            <a:r>
              <a:rPr lang="en-US" sz="2200" b="0" i="0" u="none" strike="noStrike" cap="none" dirty="0" err="1">
                <a:solidFill>
                  <a:srgbClr val="000000"/>
                </a:solidFill>
                <a:latin typeface="Calibri"/>
                <a:ea typeface="Calibri"/>
                <a:cs typeface="Calibri"/>
                <a:sym typeface="Calibri"/>
              </a:rPr>
              <a:t>år</a:t>
            </a:r>
            <a:r>
              <a:rPr lang="en-US" sz="2200" b="0" i="0" u="none" strike="noStrike" cap="none" dirty="0">
                <a:solidFill>
                  <a:srgbClr val="000000"/>
                </a:solidFill>
                <a:latin typeface="Calibri"/>
                <a:ea typeface="Calibri"/>
                <a:cs typeface="Calibri"/>
                <a:sym typeface="Calibri"/>
              </a:rPr>
              <a:t>		Lars </a:t>
            </a:r>
            <a:r>
              <a:rPr lang="en-US" sz="2200" b="0" i="0" u="none" strike="noStrike" cap="none" dirty="0" err="1">
                <a:solidFill>
                  <a:srgbClr val="000000"/>
                </a:solidFill>
                <a:latin typeface="Calibri"/>
                <a:ea typeface="Calibri"/>
                <a:cs typeface="Calibri"/>
                <a:sym typeface="Calibri"/>
              </a:rPr>
              <a:t>Waldestrand</a:t>
            </a:r>
            <a:endParaRPr sz="4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Revisorssuppleant</a:t>
            </a:r>
            <a:r>
              <a:rPr lang="en-US" sz="2200" b="0" i="0" u="none" strike="noStrike" cap="none" dirty="0">
                <a:solidFill>
                  <a:schemeClr val="dk1"/>
                </a:solidFill>
                <a:latin typeface="Calibri"/>
                <a:ea typeface="Calibri"/>
                <a:cs typeface="Calibri"/>
                <a:sym typeface="Calibri"/>
              </a:rPr>
              <a:t>, 1 </a:t>
            </a:r>
            <a:r>
              <a:rPr lang="en-US" sz="2200" b="0" i="0" u="none" strike="noStrike" cap="none" dirty="0" err="1">
                <a:solidFill>
                  <a:schemeClr val="dk1"/>
                </a:solidFill>
                <a:latin typeface="Calibri"/>
                <a:ea typeface="Calibri"/>
                <a:cs typeface="Calibri"/>
                <a:sym typeface="Calibri"/>
              </a:rPr>
              <a:t>år</a:t>
            </a:r>
            <a:r>
              <a:rPr lang="en-US" sz="2200" b="0" i="0" u="none" strike="noStrike" cap="none" dirty="0">
                <a:solidFill>
                  <a:schemeClr val="dk1"/>
                </a:solidFill>
                <a:latin typeface="Calibri"/>
                <a:ea typeface="Calibri"/>
                <a:cs typeface="Calibri"/>
                <a:sym typeface="Calibri"/>
              </a:rPr>
              <a:t>	Per Lundberg	</a:t>
            </a:r>
            <a:endParaRPr sz="4000" b="0" i="0" u="none" strike="noStrike" cap="none" dirty="0">
              <a:solidFill>
                <a:schemeClr val="dk1"/>
              </a:solidFill>
              <a:latin typeface="Calibri"/>
              <a:ea typeface="Calibri"/>
              <a:cs typeface="Calibri"/>
              <a:sym typeface="Calibri"/>
            </a:endParaRPr>
          </a:p>
        </p:txBody>
      </p:sp>
      <p:sp>
        <p:nvSpPr>
          <p:cNvPr id="168" name="Google Shape;168;p16"/>
          <p:cNvSpPr/>
          <p:nvPr/>
        </p:nvSpPr>
        <p:spPr>
          <a:xfrm>
            <a:off x="9222304" y="245548"/>
            <a:ext cx="3383940"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Styrelse 2023</a:t>
            </a:r>
            <a:endParaRPr sz="4000" b="1" i="0" u="none" strike="noStrike" cap="none">
              <a:solidFill>
                <a:srgbClr val="000000"/>
              </a:solidFill>
              <a:latin typeface="Helvetica Neue"/>
              <a:ea typeface="Helvetica Neue"/>
              <a:cs typeface="Helvetica Neue"/>
              <a:sym typeface="Helvetica Neue"/>
            </a:endParaRPr>
          </a:p>
        </p:txBody>
      </p:sp>
      <p:sp>
        <p:nvSpPr>
          <p:cNvPr id="170" name="Google Shape;170;p16"/>
          <p:cNvSpPr/>
          <p:nvPr/>
        </p:nvSpPr>
        <p:spPr>
          <a:xfrm>
            <a:off x="7350900" y="3286521"/>
            <a:ext cx="1160339" cy="3918344"/>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US" sz="2200" b="0" i="0" u="none" strike="noStrike" cap="none" dirty="0" err="1">
                <a:solidFill>
                  <a:srgbClr val="000000"/>
                </a:solidFill>
                <a:latin typeface="Calibri"/>
                <a:ea typeface="Calibri"/>
                <a:cs typeface="Calibri"/>
                <a:sym typeface="Calibri"/>
              </a:rPr>
              <a:t>Omval</a:t>
            </a:r>
            <a:br>
              <a:rPr lang="en-US" sz="2200" b="0" i="0" u="none" strike="noStrike" cap="none" dirty="0">
                <a:solidFill>
                  <a:srgbClr val="000000"/>
                </a:solidFill>
                <a:latin typeface="Calibri"/>
                <a:ea typeface="Calibri"/>
                <a:cs typeface="Calibri"/>
                <a:sym typeface="Calibri"/>
              </a:rPr>
            </a:br>
            <a:r>
              <a:rPr lang="en-US" sz="2200" b="0" i="0" u="none" strike="noStrike" cap="none" dirty="0" err="1">
                <a:solidFill>
                  <a:srgbClr val="000000"/>
                </a:solidFill>
                <a:latin typeface="Calibri"/>
                <a:ea typeface="Calibri"/>
                <a:cs typeface="Calibri"/>
                <a:sym typeface="Calibri"/>
              </a:rPr>
              <a:t>Omval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Nyval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dirty="0" err="1">
                <a:solidFill>
                  <a:schemeClr val="dk1"/>
                </a:solidFill>
                <a:latin typeface="Calibri"/>
                <a:ea typeface="Calibri"/>
                <a:cs typeface="Calibri"/>
                <a:sym typeface="Calibri"/>
              </a:rPr>
              <a:t>Nyval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Nyval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50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Nyval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Nyval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Times New Roman"/>
              <a:buNone/>
            </a:pPr>
            <a:endParaRPr sz="2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Omval</a:t>
            </a:r>
            <a:endParaRPr sz="4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Omval</a:t>
            </a:r>
            <a:endParaRPr dirty="0"/>
          </a:p>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err="1">
                <a:solidFill>
                  <a:schemeClr val="dk1"/>
                </a:solidFill>
                <a:latin typeface="Calibri"/>
                <a:ea typeface="Calibri"/>
                <a:cs typeface="Calibri"/>
                <a:sym typeface="Calibri"/>
              </a:rPr>
              <a:t>Omval</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17"/>
          <p:cNvSpPr/>
          <p:nvPr/>
        </p:nvSpPr>
        <p:spPr>
          <a:xfrm>
            <a:off x="4749926" y="245548"/>
            <a:ext cx="7856318"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Motioner och styrelsens förslag</a:t>
            </a:r>
            <a:endParaRPr sz="4000" b="1" i="0" u="none" strike="noStrike" cap="none">
              <a:solidFill>
                <a:srgbClr val="000000"/>
              </a:solidFill>
              <a:latin typeface="Helvetica Neue"/>
              <a:ea typeface="Helvetica Neue"/>
              <a:cs typeface="Helvetica Neue"/>
              <a:sym typeface="Helvetica Neue"/>
            </a:endParaRPr>
          </a:p>
        </p:txBody>
      </p:sp>
      <p:sp>
        <p:nvSpPr>
          <p:cNvPr id="176" name="Google Shape;176;p17"/>
          <p:cNvSpPr txBox="1"/>
          <p:nvPr/>
        </p:nvSpPr>
        <p:spPr>
          <a:xfrm>
            <a:off x="1183341" y="2246600"/>
            <a:ext cx="10365389" cy="3057247"/>
          </a:xfrm>
          <a:prstGeom prst="rect">
            <a:avLst/>
          </a:prstGeom>
          <a:noFill/>
          <a:ln>
            <a:noFill/>
          </a:ln>
        </p:spPr>
        <p:txBody>
          <a:bodyPr spcFirstLastPara="1" wrap="square" lIns="50800" tIns="50800" rIns="50800" bIns="50800" anchor="ctr" anchorCtr="0">
            <a:sp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Inga motioner har inkommit från medlemmarna</a:t>
            </a:r>
            <a:endParaRPr/>
          </a:p>
          <a:p>
            <a:pPr marL="457200" marR="0" lvl="0" indent="-25400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Styrelsen föreslår bibehållen medlemsavgift på 100 kr per enskild medlem och 150 kr per familj.</a:t>
            </a:r>
            <a:endParaRPr/>
          </a:p>
          <a:p>
            <a:pPr marL="457200" marR="0" lvl="0" indent="-25400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Inga stadgeändringar föreslås </a:t>
            </a:r>
            <a:endParaRPr sz="3200" b="1"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8"/>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82" name="Google Shape;182;p18"/>
          <p:cNvSpPr/>
          <p:nvPr/>
        </p:nvSpPr>
        <p:spPr>
          <a:xfrm>
            <a:off x="10372260" y="245547"/>
            <a:ext cx="1614224"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Övrigt</a:t>
            </a:r>
            <a:endParaRPr sz="4000" b="1" i="0" u="none" strike="noStrike" cap="none">
              <a:solidFill>
                <a:srgbClr val="000000"/>
              </a:solidFill>
              <a:latin typeface="Helvetica Neue"/>
              <a:ea typeface="Helvetica Neue"/>
              <a:cs typeface="Helvetica Neue"/>
              <a:sym typeface="Helvetica Neue"/>
            </a:endParaRPr>
          </a:p>
        </p:txBody>
      </p:sp>
      <p:sp>
        <p:nvSpPr>
          <p:cNvPr id="184" name="Google Shape;184;p18"/>
          <p:cNvSpPr/>
          <p:nvPr/>
        </p:nvSpPr>
        <p:spPr>
          <a:xfrm>
            <a:off x="9035240" y="7075714"/>
            <a:ext cx="3690160" cy="2209800"/>
          </a:xfrm>
          <a:prstGeom prst="rect">
            <a:avLst/>
          </a:prstGeom>
          <a:solidFill>
            <a:schemeClr val="lt1"/>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185" name="Google Shape;185;p18"/>
          <p:cNvSpPr txBox="1"/>
          <p:nvPr/>
        </p:nvSpPr>
        <p:spPr>
          <a:xfrm>
            <a:off x="659219" y="1980952"/>
            <a:ext cx="11550710" cy="687367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sv-SE" sz="3200" b="1" i="0" u="none" strike="noStrike" cap="none" dirty="0">
                <a:solidFill>
                  <a:srgbClr val="000000"/>
                </a:solidFill>
                <a:latin typeface="+mn-lt"/>
                <a:ea typeface="Helvetica Neue"/>
                <a:cs typeface="Helvetica Neue"/>
                <a:sym typeface="Helvetica Neue"/>
              </a:rPr>
              <a:t>Information från Uppsala kommun</a:t>
            </a:r>
          </a:p>
          <a:p>
            <a:pPr marL="0" marR="0" lvl="0" indent="0" algn="l" rtl="0">
              <a:lnSpc>
                <a:spcPct val="100000"/>
              </a:lnSpc>
              <a:spcBef>
                <a:spcPts val="0"/>
              </a:spcBef>
              <a:spcAft>
                <a:spcPts val="0"/>
              </a:spcAft>
              <a:buClr>
                <a:srgbClr val="000000"/>
              </a:buClr>
              <a:buSzPts val="2400"/>
              <a:buFont typeface="Helvetica Neue"/>
              <a:buNone/>
            </a:pPr>
            <a:r>
              <a:rPr lang="sv-SE" sz="2400" b="0" i="0" u="none" strike="noStrike" cap="none" dirty="0">
                <a:solidFill>
                  <a:srgbClr val="000000"/>
                </a:solidFill>
                <a:latin typeface="+mn-lt"/>
                <a:ea typeface="Helvetica Neue"/>
                <a:cs typeface="Helvetica Neue"/>
                <a:sym typeface="Helvetica Neue"/>
              </a:rPr>
              <a:t>Detaljplanen Kalle Blanks väg</a:t>
            </a:r>
          </a:p>
          <a:p>
            <a:pPr marL="0" marR="0" lvl="0" indent="0" algn="l" rtl="0">
              <a:lnSpc>
                <a:spcPct val="100000"/>
              </a:lnSpc>
              <a:spcBef>
                <a:spcPts val="0"/>
              </a:spcBef>
              <a:spcAft>
                <a:spcPts val="0"/>
              </a:spcAft>
              <a:buClr>
                <a:srgbClr val="000000"/>
              </a:buClr>
              <a:buSzPts val="2400"/>
              <a:buFont typeface="Helvetica Neue"/>
              <a:buNone/>
            </a:pPr>
            <a:r>
              <a:rPr lang="sv-SE" sz="2400" b="0" i="0" u="none" strike="noStrike" cap="none" dirty="0">
                <a:solidFill>
                  <a:srgbClr val="000000"/>
                </a:solidFill>
                <a:latin typeface="+mn-lt"/>
                <a:ea typeface="Helvetica Neue"/>
                <a:cs typeface="Helvetica Neue"/>
                <a:sym typeface="Helvetica Neue"/>
              </a:rPr>
              <a:t>Lekplats</a:t>
            </a:r>
          </a:p>
          <a:p>
            <a:pPr marL="0" marR="0" lvl="0" indent="0" algn="l" rtl="0">
              <a:lnSpc>
                <a:spcPct val="100000"/>
              </a:lnSpc>
              <a:spcBef>
                <a:spcPts val="0"/>
              </a:spcBef>
              <a:spcAft>
                <a:spcPts val="0"/>
              </a:spcAft>
              <a:buClr>
                <a:srgbClr val="000000"/>
              </a:buClr>
              <a:buSzPts val="2400"/>
              <a:buFont typeface="Helvetica Neue"/>
              <a:buNone/>
            </a:pPr>
            <a:r>
              <a:rPr lang="sv-SE" sz="2400" b="0" i="0" u="none" strike="noStrike" cap="none" dirty="0">
                <a:solidFill>
                  <a:srgbClr val="000000"/>
                </a:solidFill>
                <a:latin typeface="+mn-lt"/>
                <a:ea typeface="Helvetica Neue"/>
                <a:cs typeface="Helvetica Neue"/>
                <a:sym typeface="Helvetica Neue"/>
              </a:rPr>
              <a:t>Cykelbana längs väg 282</a:t>
            </a:r>
            <a:endParaRPr lang="sv-SE" sz="2400" dirty="0">
              <a:latin typeface="+mn-lt"/>
            </a:endParaRPr>
          </a:p>
          <a:p>
            <a:pPr marL="0" marR="0" lvl="0" indent="0" algn="l" rtl="0">
              <a:lnSpc>
                <a:spcPct val="100000"/>
              </a:lnSpc>
              <a:spcBef>
                <a:spcPts val="0"/>
              </a:spcBef>
              <a:spcAft>
                <a:spcPts val="0"/>
              </a:spcAft>
              <a:buClr>
                <a:srgbClr val="000000"/>
              </a:buClr>
              <a:buSzPts val="2400"/>
              <a:buFont typeface="Helvetica Neue"/>
              <a:buNone/>
            </a:pPr>
            <a:r>
              <a:rPr lang="sv-SE" sz="2400" b="0" i="0" u="none" strike="noStrike" cap="none" dirty="0">
                <a:solidFill>
                  <a:srgbClr val="000000"/>
                </a:solidFill>
                <a:latin typeface="+mn-lt"/>
                <a:ea typeface="Helvetica Neue"/>
                <a:cs typeface="Helvetica Neue"/>
                <a:sym typeface="Helvetica Neue"/>
              </a:rPr>
              <a:t>Belysning GC-väg mellan Lärkstan och Bibacken</a:t>
            </a:r>
            <a:endParaRPr lang="sv-SE" sz="2400" dirty="0">
              <a:latin typeface="+mn-lt"/>
            </a:endParaRPr>
          </a:p>
          <a:p>
            <a:pPr marL="0" marR="0" lvl="0" indent="0" algn="l" rtl="0">
              <a:lnSpc>
                <a:spcPct val="100000"/>
              </a:lnSpc>
              <a:spcBef>
                <a:spcPts val="0"/>
              </a:spcBef>
              <a:spcAft>
                <a:spcPts val="0"/>
              </a:spcAft>
              <a:buClr>
                <a:srgbClr val="000000"/>
              </a:buClr>
              <a:buSzPts val="2400"/>
              <a:buFont typeface="Helvetica Neue"/>
              <a:buNone/>
            </a:pPr>
            <a:r>
              <a:rPr lang="sv-SE" sz="2400" b="0" i="0" u="none" strike="noStrike" cap="none" dirty="0">
                <a:solidFill>
                  <a:srgbClr val="000000"/>
                </a:solidFill>
                <a:latin typeface="+mn-lt"/>
                <a:ea typeface="Helvetica Neue"/>
                <a:cs typeface="Helvetica Neue"/>
                <a:sym typeface="Helvetica Neue"/>
              </a:rPr>
              <a:t>Äldre detaljplaner</a:t>
            </a:r>
          </a:p>
          <a:p>
            <a:pPr marL="0" marR="0" lvl="0" indent="0" algn="l" rtl="0">
              <a:lnSpc>
                <a:spcPct val="100000"/>
              </a:lnSpc>
              <a:spcBef>
                <a:spcPts val="0"/>
              </a:spcBef>
              <a:spcAft>
                <a:spcPts val="0"/>
              </a:spcAft>
              <a:buClr>
                <a:srgbClr val="000000"/>
              </a:buClr>
              <a:buSzPts val="2400"/>
              <a:buFont typeface="Helvetica Neue"/>
              <a:buNone/>
            </a:pPr>
            <a:r>
              <a:rPr lang="sv-SE" sz="2400" dirty="0">
                <a:latin typeface="+mn-lt"/>
                <a:ea typeface="Helvetica Neue"/>
                <a:cs typeface="Helvetica Neue"/>
                <a:sym typeface="Helvetica Neue"/>
              </a:rPr>
              <a:t>Sanering av bruksområdet samt omgivningar</a:t>
            </a:r>
            <a:endParaRPr lang="sv-SE" sz="2400" b="0" i="0" u="none" strike="noStrike" cap="none" dirty="0">
              <a:solidFill>
                <a:srgbClr val="000000"/>
              </a:solidFill>
              <a:latin typeface="+mn-lt"/>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sv-SE" sz="2400" b="0" i="0" u="none" strike="noStrike" cap="none" dirty="0">
                <a:solidFill>
                  <a:srgbClr val="000000"/>
                </a:solidFill>
                <a:latin typeface="+mn-lt"/>
                <a:ea typeface="Helvetica Neue"/>
                <a:cs typeface="Helvetica Neue"/>
                <a:sym typeface="Helvetica Neue"/>
              </a:rPr>
              <a:t>Medborgarbudget</a:t>
            </a:r>
          </a:p>
          <a:p>
            <a:pPr marL="0" marR="0" lvl="0" indent="0" algn="l" rtl="0">
              <a:lnSpc>
                <a:spcPct val="100000"/>
              </a:lnSpc>
              <a:spcBef>
                <a:spcPts val="0"/>
              </a:spcBef>
              <a:spcAft>
                <a:spcPts val="0"/>
              </a:spcAft>
              <a:buClr>
                <a:schemeClr val="dk1"/>
              </a:buClr>
              <a:buSzPts val="3200"/>
              <a:buFont typeface="Helvetica Neue"/>
              <a:buNone/>
            </a:pPr>
            <a:endParaRPr lang="en-US" sz="3200" b="1" i="0" u="none" strike="noStrike" cap="none"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3200"/>
              <a:buFont typeface="Helvetica Neue"/>
              <a:buNone/>
            </a:pPr>
            <a:r>
              <a:rPr lang="en-US" sz="3200" b="1" i="0" u="none" strike="noStrike" cap="none" dirty="0" err="1">
                <a:solidFill>
                  <a:schemeClr val="dk1"/>
                </a:solidFill>
                <a:latin typeface="+mn-lt"/>
                <a:ea typeface="Helvetica Neue"/>
                <a:cs typeface="Helvetica Neue"/>
                <a:sym typeface="Helvetica Neue"/>
              </a:rPr>
              <a:t>Återvinningsstation</a:t>
            </a:r>
            <a:endParaRPr sz="2400" b="1" i="0" u="none" strike="noStrike" cap="none"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a:solidFill>
                  <a:schemeClr val="dk1"/>
                </a:solidFill>
                <a:latin typeface="+mn-lt"/>
                <a:ea typeface="Helvetica Neue"/>
                <a:cs typeface="Helvetica Neue"/>
                <a:sym typeface="Helvetica Neue"/>
              </a:rPr>
              <a:t>FTI </a:t>
            </a:r>
            <a:r>
              <a:rPr lang="en-US" sz="2400" b="0" i="0" u="none" strike="noStrike" cap="none" dirty="0" err="1">
                <a:solidFill>
                  <a:schemeClr val="dk1"/>
                </a:solidFill>
                <a:latin typeface="+mn-lt"/>
                <a:ea typeface="Helvetica Neue"/>
                <a:cs typeface="Helvetica Neue"/>
                <a:sym typeface="Helvetica Neue"/>
              </a:rPr>
              <a:t>överlämnar</a:t>
            </a:r>
            <a:r>
              <a:rPr lang="en-US" sz="2400" b="0" i="0" u="none" strike="noStrike" cap="none" dirty="0">
                <a:solidFill>
                  <a:schemeClr val="dk1"/>
                </a:solidFill>
                <a:latin typeface="+mn-lt"/>
                <a:ea typeface="Helvetica Neue"/>
                <a:cs typeface="Helvetica Neue"/>
                <a:sym typeface="Helvetica Neue"/>
              </a:rPr>
              <a:t> vid </a:t>
            </a:r>
            <a:r>
              <a:rPr lang="en-US" sz="2400" b="0" i="0" u="none" strike="noStrike" cap="none" dirty="0" err="1">
                <a:solidFill>
                  <a:schemeClr val="dk1"/>
                </a:solidFill>
                <a:latin typeface="+mn-lt"/>
                <a:ea typeface="Helvetica Neue"/>
                <a:cs typeface="Helvetica Neue"/>
                <a:sym typeface="Helvetica Neue"/>
              </a:rPr>
              <a:t>årsskiftet</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ansvaret</a:t>
            </a:r>
            <a:r>
              <a:rPr lang="en-US" sz="2400" b="0" i="0" u="none" strike="noStrike" cap="none" dirty="0">
                <a:solidFill>
                  <a:schemeClr val="dk1"/>
                </a:solidFill>
                <a:latin typeface="+mn-lt"/>
                <a:ea typeface="Helvetica Neue"/>
                <a:cs typeface="Helvetica Neue"/>
                <a:sym typeface="Helvetica Neue"/>
              </a:rPr>
              <a:t> för </a:t>
            </a:r>
            <a:r>
              <a:rPr lang="en-US" sz="2400" b="0" i="0" u="none" strike="noStrike" cap="none" dirty="0" err="1">
                <a:solidFill>
                  <a:schemeClr val="dk1"/>
                </a:solidFill>
                <a:latin typeface="+mn-lt"/>
                <a:ea typeface="Helvetica Neue"/>
                <a:cs typeface="Helvetica Neue"/>
                <a:sym typeface="Helvetica Neue"/>
              </a:rPr>
              <a:t>ÅVSer</a:t>
            </a:r>
            <a:r>
              <a:rPr lang="en-US" sz="2400" b="0" i="0" u="none" strike="noStrike" cap="none" dirty="0">
                <a:solidFill>
                  <a:schemeClr val="dk1"/>
                </a:solidFill>
                <a:latin typeface="+mn-lt"/>
                <a:ea typeface="Helvetica Neue"/>
                <a:cs typeface="Helvetica Neue"/>
                <a:sym typeface="Helvetica Neue"/>
              </a:rPr>
              <a:t> till Uppsala </a:t>
            </a:r>
            <a:r>
              <a:rPr lang="en-US" sz="2400" b="0" i="0" u="none" strike="noStrike" cap="none" dirty="0" err="1">
                <a:solidFill>
                  <a:schemeClr val="dk1"/>
                </a:solidFill>
                <a:latin typeface="+mn-lt"/>
                <a:ea typeface="Helvetica Neue"/>
                <a:cs typeface="Helvetica Neue"/>
                <a:sym typeface="Helvetica Neue"/>
              </a:rPr>
              <a:t>vatten</a:t>
            </a:r>
            <a:r>
              <a:rPr lang="en-US" sz="2400" b="0" i="0" u="none" strike="noStrike" cap="none" dirty="0">
                <a:solidFill>
                  <a:schemeClr val="dk1"/>
                </a:solidFill>
                <a:latin typeface="+mn-lt"/>
                <a:ea typeface="Helvetica Neue"/>
                <a:cs typeface="Helvetica Neue"/>
                <a:sym typeface="Helvetica Neue"/>
              </a:rPr>
              <a:t>.</a:t>
            </a:r>
            <a:endParaRPr dirty="0">
              <a:latin typeface="+mn-lt"/>
            </a:endParaRPr>
          </a:p>
          <a:p>
            <a:pPr marL="0" marR="0" lvl="0" indent="0" algn="l" rtl="0">
              <a:lnSpc>
                <a:spcPct val="100000"/>
              </a:lnSpc>
              <a:spcBef>
                <a:spcPts val="0"/>
              </a:spcBef>
              <a:spcAft>
                <a:spcPts val="0"/>
              </a:spcAft>
              <a:buClr>
                <a:schemeClr val="dk1"/>
              </a:buClr>
              <a:buSzPts val="2400"/>
              <a:buFont typeface="Helvetica Neue"/>
              <a:buNone/>
            </a:pPr>
            <a:r>
              <a:rPr lang="en-US" sz="2400" b="0" i="0" u="none" strike="noStrike" cap="none" dirty="0" err="1">
                <a:solidFill>
                  <a:schemeClr val="dk1"/>
                </a:solidFill>
                <a:latin typeface="+mn-lt"/>
                <a:ea typeface="Helvetica Neue"/>
                <a:cs typeface="Helvetica Neue"/>
                <a:sym typeface="Helvetica Neue"/>
              </a:rPr>
              <a:t>Fastighetsnära</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insamling</a:t>
            </a:r>
            <a:r>
              <a:rPr lang="en-US" sz="2400" b="0" i="0" u="none" strike="noStrike" cap="none" dirty="0">
                <a:solidFill>
                  <a:schemeClr val="dk1"/>
                </a:solidFill>
                <a:latin typeface="+mn-lt"/>
                <a:ea typeface="Helvetica Neue"/>
                <a:cs typeface="Helvetica Neue"/>
                <a:sym typeface="Helvetica Neue"/>
              </a:rPr>
              <a:t> ska </a:t>
            </a:r>
            <a:r>
              <a:rPr lang="en-US" sz="2400" b="0" i="0" u="none" strike="noStrike" cap="none" dirty="0" err="1">
                <a:solidFill>
                  <a:schemeClr val="dk1"/>
                </a:solidFill>
                <a:latin typeface="+mn-lt"/>
                <a:ea typeface="Helvetica Neue"/>
                <a:cs typeface="Helvetica Neue"/>
                <a:sym typeface="Helvetica Neue"/>
              </a:rPr>
              <a:t>inför</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inom</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några</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år</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Så</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sannolikt</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byggs</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ingen</a:t>
            </a:r>
            <a:r>
              <a:rPr lang="en-US" sz="2400" b="0" i="0" u="none" strike="noStrike" cap="none" dirty="0">
                <a:solidFill>
                  <a:schemeClr val="dk1"/>
                </a:solidFill>
                <a:latin typeface="+mn-lt"/>
                <a:ea typeface="Helvetica Neue"/>
                <a:cs typeface="Helvetica Neue"/>
                <a:sym typeface="Helvetica Neue"/>
              </a:rPr>
              <a:t> ÅVS </a:t>
            </a:r>
            <a:r>
              <a:rPr lang="en-US" sz="2400" b="0" i="0" u="none" strike="noStrike" cap="none" dirty="0" err="1">
                <a:solidFill>
                  <a:schemeClr val="dk1"/>
                </a:solidFill>
                <a:latin typeface="+mn-lt"/>
                <a:ea typeface="Helvetica Neue"/>
                <a:cs typeface="Helvetica Neue"/>
                <a:sym typeface="Helvetica Neue"/>
              </a:rPr>
              <a:t>innan</a:t>
            </a:r>
            <a:r>
              <a:rPr lang="en-US" sz="2400" b="0" i="0" u="none" strike="noStrike" cap="none" dirty="0">
                <a:solidFill>
                  <a:schemeClr val="dk1"/>
                </a:solidFill>
                <a:latin typeface="+mn-lt"/>
                <a:ea typeface="Helvetica Neue"/>
                <a:cs typeface="Helvetica Neue"/>
                <a:sym typeface="Helvetica Neue"/>
              </a:rPr>
              <a:t> </a:t>
            </a:r>
            <a:r>
              <a:rPr lang="en-US" sz="2400" b="0" i="0" u="none" strike="noStrike" cap="none" dirty="0" err="1">
                <a:solidFill>
                  <a:schemeClr val="dk1"/>
                </a:solidFill>
                <a:latin typeface="+mn-lt"/>
                <a:ea typeface="Helvetica Neue"/>
                <a:cs typeface="Helvetica Neue"/>
                <a:sym typeface="Helvetica Neue"/>
              </a:rPr>
              <a:t>dess</a:t>
            </a:r>
            <a:r>
              <a:rPr lang="en-US" sz="2400" b="0" i="0" u="none" strike="noStrike" cap="none" dirty="0">
                <a:solidFill>
                  <a:schemeClr val="dk1"/>
                </a:solidFill>
                <a:latin typeface="+mn-lt"/>
                <a:ea typeface="Helvetica Neue"/>
                <a:cs typeface="Helvetica Neue"/>
                <a:sym typeface="Helvetica Neue"/>
              </a:rPr>
              <a:t>.</a:t>
            </a:r>
          </a:p>
          <a:p>
            <a:pPr marL="0" marR="0" lvl="0" indent="0" algn="l" rtl="0">
              <a:lnSpc>
                <a:spcPct val="100000"/>
              </a:lnSpc>
              <a:spcBef>
                <a:spcPts val="0"/>
              </a:spcBef>
              <a:spcAft>
                <a:spcPts val="0"/>
              </a:spcAft>
              <a:buClr>
                <a:schemeClr val="dk1"/>
              </a:buClr>
              <a:buSzPts val="2400"/>
              <a:buFont typeface="Helvetica Neue"/>
              <a:buNone/>
            </a:pPr>
            <a:endParaRPr lang="en-US" sz="2400" dirty="0">
              <a:solidFill>
                <a:schemeClr val="dk1"/>
              </a:solidFill>
              <a:latin typeface="+mn-lt"/>
              <a:sym typeface="Helvetica Neue"/>
            </a:endParaRPr>
          </a:p>
          <a:p>
            <a:pPr marL="0" marR="0" lvl="0" indent="0" algn="l" rtl="0">
              <a:lnSpc>
                <a:spcPct val="100000"/>
              </a:lnSpc>
              <a:spcBef>
                <a:spcPts val="0"/>
              </a:spcBef>
              <a:spcAft>
                <a:spcPts val="0"/>
              </a:spcAft>
              <a:buClr>
                <a:schemeClr val="dk1"/>
              </a:buClr>
              <a:buSzPts val="2400"/>
              <a:buFont typeface="Helvetica Neue"/>
              <a:buNone/>
            </a:pPr>
            <a:r>
              <a:rPr lang="en-US" sz="3200" b="1" dirty="0" err="1">
                <a:solidFill>
                  <a:schemeClr val="dk1"/>
                </a:solidFill>
                <a:latin typeface="+mn-lt"/>
                <a:sym typeface="Helvetica Neue"/>
              </a:rPr>
              <a:t>Holmens</a:t>
            </a:r>
            <a:r>
              <a:rPr lang="en-US" sz="2400" b="1" dirty="0">
                <a:solidFill>
                  <a:schemeClr val="dk1"/>
                </a:solidFill>
                <a:latin typeface="+mn-lt"/>
                <a:sym typeface="Helvetica Neue"/>
              </a:rPr>
              <a:t> </a:t>
            </a:r>
            <a:r>
              <a:rPr lang="en-US" sz="3200" b="1" dirty="0" err="1">
                <a:solidFill>
                  <a:schemeClr val="dk1"/>
                </a:solidFill>
                <a:latin typeface="+mn-lt"/>
                <a:sym typeface="Helvetica Neue"/>
              </a:rPr>
              <a:t>Kunskapsskog</a:t>
            </a:r>
            <a:endParaRPr lang="en-US" sz="3200" b="1" dirty="0">
              <a:solidFill>
                <a:schemeClr val="dk1"/>
              </a:solidFill>
              <a:latin typeface="+mn-lt"/>
              <a:sym typeface="Helvetica Neue"/>
            </a:endParaRPr>
          </a:p>
          <a:p>
            <a:pPr marL="0" marR="0" lvl="0" indent="0" algn="l" rtl="0">
              <a:lnSpc>
                <a:spcPct val="100000"/>
              </a:lnSpc>
              <a:spcBef>
                <a:spcPts val="0"/>
              </a:spcBef>
              <a:spcAft>
                <a:spcPts val="0"/>
              </a:spcAft>
              <a:buClr>
                <a:schemeClr val="dk1"/>
              </a:buClr>
              <a:buSzPts val="2400"/>
              <a:buFont typeface="Helvetica Neue"/>
              <a:buNone/>
            </a:pPr>
            <a:r>
              <a:rPr lang="en-US" sz="2400" dirty="0" err="1">
                <a:solidFill>
                  <a:schemeClr val="dk1"/>
                </a:solidFill>
                <a:latin typeface="+mn-lt"/>
                <a:sym typeface="Helvetica Neue"/>
              </a:rPr>
              <a:t>Planerad</a:t>
            </a:r>
            <a:r>
              <a:rPr lang="en-US" sz="2400" dirty="0">
                <a:solidFill>
                  <a:schemeClr val="dk1"/>
                </a:solidFill>
                <a:latin typeface="+mn-lt"/>
                <a:sym typeface="Helvetica Neue"/>
              </a:rPr>
              <a:t> </a:t>
            </a:r>
            <a:r>
              <a:rPr lang="en-US" sz="2400" dirty="0" err="1">
                <a:solidFill>
                  <a:schemeClr val="dk1"/>
                </a:solidFill>
                <a:latin typeface="+mn-lt"/>
                <a:sym typeface="Helvetica Neue"/>
              </a:rPr>
              <a:t>invigning</a:t>
            </a:r>
            <a:r>
              <a:rPr lang="en-US" sz="2400" dirty="0">
                <a:solidFill>
                  <a:schemeClr val="dk1"/>
                </a:solidFill>
                <a:latin typeface="+mn-lt"/>
                <a:sym typeface="Helvetica Neue"/>
              </a:rPr>
              <a:t> i </a:t>
            </a:r>
            <a:r>
              <a:rPr lang="en-US" sz="2400" dirty="0" err="1">
                <a:solidFill>
                  <a:schemeClr val="dk1"/>
                </a:solidFill>
                <a:latin typeface="+mn-lt"/>
                <a:sym typeface="Helvetica Neue"/>
              </a:rPr>
              <a:t>maj</a:t>
            </a:r>
            <a:endParaRPr dirty="0">
              <a:latin typeface="+mn-lt"/>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chemeClr val="dk1"/>
              </a:solidFill>
              <a:latin typeface="Helvetica Neue"/>
              <a:ea typeface="Helvetica Neue"/>
              <a:cs typeface="Helvetica Neue"/>
              <a:sym typeface="Helvetica Neue"/>
            </a:endParaRPr>
          </a:p>
        </p:txBody>
      </p:sp>
      <p:sp>
        <p:nvSpPr>
          <p:cNvPr id="2" name="textruta 1">
            <a:extLst>
              <a:ext uri="{FF2B5EF4-FFF2-40B4-BE49-F238E27FC236}">
                <a16:creationId xmlns:a16="http://schemas.microsoft.com/office/drawing/2014/main" id="{BD5687CC-F259-46E7-92CC-0A066C7AE0EE}"/>
              </a:ext>
            </a:extLst>
          </p:cNvPr>
          <p:cNvSpPr txBox="1"/>
          <p:nvPr/>
        </p:nvSpPr>
        <p:spPr>
          <a:xfrm flipH="1">
            <a:off x="5320142" y="8213864"/>
            <a:ext cx="7684657" cy="830997"/>
          </a:xfrm>
          <a:prstGeom prst="rect">
            <a:avLst/>
          </a:prstGeom>
          <a:noFill/>
        </p:spPr>
        <p:txBody>
          <a:bodyPr wrap="square" rtlCol="0">
            <a:spAutoFit/>
          </a:bodyPr>
          <a:lstStyle/>
          <a:p>
            <a:r>
              <a:rPr lang="sv-SE" sz="2400" dirty="0">
                <a:solidFill>
                  <a:srgbClr val="FF0000"/>
                </a:solidFill>
              </a:rPr>
              <a:t>Läs mer på </a:t>
            </a:r>
            <a:r>
              <a:rPr lang="sv-SE" sz="2400" dirty="0">
                <a:solidFill>
                  <a:srgbClr val="FF0000"/>
                </a:solidFill>
                <a:hlinkClick r:id="rId4"/>
              </a:rPr>
              <a:t>https://www.lannabyalag.se/aktuella-fragor/</a:t>
            </a:r>
            <a:endParaRPr lang="sv-SE" sz="2400" dirty="0">
              <a:solidFill>
                <a:srgbClr val="FF0000"/>
              </a:solidFill>
            </a:endParaRPr>
          </a:p>
          <a:p>
            <a:r>
              <a:rPr lang="sv-SE" sz="2400" dirty="0">
                <a:solidFill>
                  <a:srgbClr val="FF0000"/>
                </a:solidFill>
              </a:rPr>
              <a:t>Nås via menyn: Vad gör byalaget – Aktuella frågor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2"/>
          <p:cNvSpPr/>
          <p:nvPr/>
        </p:nvSpPr>
        <p:spPr>
          <a:xfrm>
            <a:off x="9629467" y="245548"/>
            <a:ext cx="2976777"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Dagordning</a:t>
            </a:r>
            <a:endParaRPr sz="4000" b="1" i="0" u="none" strike="noStrike" cap="none">
              <a:solidFill>
                <a:srgbClr val="000000"/>
              </a:solidFill>
              <a:latin typeface="Helvetica Neue"/>
              <a:ea typeface="Helvetica Neue"/>
              <a:cs typeface="Helvetica Neue"/>
              <a:sym typeface="Helvetica Neue"/>
            </a:endParaRPr>
          </a:p>
        </p:txBody>
      </p:sp>
      <p:sp>
        <p:nvSpPr>
          <p:cNvPr id="61" name="Google Shape;61;p2"/>
          <p:cNvSpPr/>
          <p:nvPr/>
        </p:nvSpPr>
        <p:spPr>
          <a:xfrm>
            <a:off x="243122" y="1501056"/>
            <a:ext cx="6259278" cy="7150500"/>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00000"/>
              </a:lnSpc>
              <a:spcBef>
                <a:spcPts val="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Mötets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öppnande</a:t>
            </a:r>
            <a:endParaRPr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Mötets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stadgeenliga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utlysande</a:t>
            </a:r>
            <a:endParaRPr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Fastställande</a:t>
            </a:r>
            <a:r>
              <a:rPr lang="en-US" sz="2000" b="0" i="0" u="none" strike="noStrike" cap="none" dirty="0">
                <a:solidFill>
                  <a:srgbClr val="000000"/>
                </a:solidFill>
                <a:latin typeface="Arial"/>
                <a:ea typeface="Arial"/>
                <a:cs typeface="Arial"/>
                <a:sym typeface="Arial"/>
              </a:rPr>
              <a:t> av </a:t>
            </a:r>
            <a:r>
              <a:rPr lang="en-US" sz="2000" b="0" i="0" u="none" strike="noStrike" cap="none" dirty="0" err="1">
                <a:solidFill>
                  <a:srgbClr val="000000"/>
                </a:solidFill>
                <a:latin typeface="Arial"/>
                <a:ea typeface="Arial"/>
                <a:cs typeface="Arial"/>
                <a:sym typeface="Arial"/>
              </a:rPr>
              <a:t>dagordning</a:t>
            </a:r>
            <a:endParaRPr lang="en-US" sz="2000" b="0" dirty="0"/>
          </a:p>
          <a:p>
            <a:pPr marL="457200" marR="0" lvl="0" indent="-457200" algn="l" rtl="0">
              <a:lnSpc>
                <a:spcPct val="100000"/>
              </a:lnSpc>
              <a:spcBef>
                <a:spcPts val="2300"/>
              </a:spcBef>
              <a:spcAft>
                <a:spcPts val="0"/>
              </a:spcAft>
              <a:buClr>
                <a:srgbClr val="000000"/>
              </a:buClr>
              <a:buSzPts val="2000"/>
              <a:buFont typeface="Tahoma"/>
              <a:buAutoNum type="arabicPeriod"/>
            </a:pPr>
            <a:endParaRPr sz="1200" i="0" u="none" strike="noStrike" cap="none" dirty="0">
              <a:solidFill>
                <a:srgbClr val="000000"/>
              </a:solidFill>
              <a:latin typeface="Arial"/>
              <a:ea typeface="Arial"/>
              <a:cs typeface="Arial"/>
              <a:sym typeface="Arial"/>
            </a:endParaRPr>
          </a:p>
          <a:p>
            <a:pPr marL="457200" marR="0" lvl="0" indent="-457200" algn="l" rtl="0">
              <a:lnSpc>
                <a:spcPct val="100000"/>
              </a:lnSpc>
              <a:spcBef>
                <a:spcPts val="800"/>
              </a:spcBef>
              <a:spcAft>
                <a:spcPts val="0"/>
              </a:spcAft>
              <a:buClr>
                <a:srgbClr val="000000"/>
              </a:buClr>
              <a:buSzPts val="2000"/>
              <a:buFont typeface="Tahoma"/>
              <a:buAutoNum type="arabicPeriod"/>
            </a:pPr>
            <a:r>
              <a:rPr lang="en-US" sz="2000" b="0" i="0" u="none" strike="noStrike" cap="none" dirty="0">
                <a:solidFill>
                  <a:srgbClr val="000000"/>
                </a:solidFill>
                <a:latin typeface="Arial"/>
                <a:ea typeface="Arial"/>
                <a:cs typeface="Arial"/>
                <a:sym typeface="Arial"/>
              </a:rPr>
              <a:t>Val av </a:t>
            </a:r>
            <a:r>
              <a:rPr lang="en-US" sz="2000" b="0" i="0" u="none" strike="noStrike" cap="none" dirty="0" err="1">
                <a:solidFill>
                  <a:srgbClr val="000000"/>
                </a:solidFill>
                <a:latin typeface="Arial"/>
                <a:ea typeface="Arial"/>
                <a:cs typeface="Arial"/>
                <a:sym typeface="Arial"/>
              </a:rPr>
              <a:t>mötesfunktionärer</a:t>
            </a:r>
            <a:endParaRPr sz="4000" b="1" i="0" u="none" strike="noStrike" cap="none" dirty="0">
              <a:solidFill>
                <a:srgbClr val="000000"/>
              </a:solidFill>
              <a:latin typeface="Arial"/>
              <a:ea typeface="Arial"/>
              <a:cs typeface="Arial"/>
              <a:sym typeface="Arial"/>
            </a:endParaRPr>
          </a:p>
          <a:p>
            <a:pPr marL="939800" marR="0" lvl="1" indent="-457200" algn="l" rtl="0">
              <a:lnSpc>
                <a:spcPct val="100000"/>
              </a:lnSpc>
              <a:spcBef>
                <a:spcPts val="8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Ordförande</a:t>
            </a:r>
            <a:endParaRPr sz="4000" b="1" i="0" u="none" strike="noStrike" cap="none" dirty="0">
              <a:solidFill>
                <a:srgbClr val="000000"/>
              </a:solidFill>
              <a:latin typeface="Arial"/>
              <a:ea typeface="Arial"/>
              <a:cs typeface="Arial"/>
              <a:sym typeface="Arial"/>
            </a:endParaRPr>
          </a:p>
          <a:p>
            <a:pPr marL="939800" marR="0" lvl="1" indent="-457200" algn="l" rtl="0">
              <a:lnSpc>
                <a:spcPct val="100000"/>
              </a:lnSpc>
              <a:spcBef>
                <a:spcPts val="8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Sekreterare</a:t>
            </a:r>
            <a:endParaRPr sz="4000" b="1" i="0" u="none" strike="noStrike" cap="none" dirty="0">
              <a:solidFill>
                <a:srgbClr val="000000"/>
              </a:solidFill>
              <a:latin typeface="Arial"/>
              <a:ea typeface="Arial"/>
              <a:cs typeface="Arial"/>
              <a:sym typeface="Arial"/>
            </a:endParaRPr>
          </a:p>
          <a:p>
            <a:pPr marL="939800" marR="0" lvl="1" indent="-457200" algn="l" rtl="0">
              <a:lnSpc>
                <a:spcPct val="100000"/>
              </a:lnSpc>
              <a:spcBef>
                <a:spcPts val="800"/>
              </a:spcBef>
              <a:spcAft>
                <a:spcPts val="0"/>
              </a:spcAft>
              <a:buClr>
                <a:srgbClr val="000000"/>
              </a:buClr>
              <a:buSzPts val="2000"/>
              <a:buFont typeface="Tahoma"/>
              <a:buAutoNum type="arabicPeriod"/>
            </a:pPr>
            <a:r>
              <a:rPr lang="en-US" sz="2000" b="0" i="0" u="none" strike="noStrike" cap="none" dirty="0">
                <a:solidFill>
                  <a:srgbClr val="000000"/>
                </a:solidFill>
                <a:latin typeface="Arial"/>
                <a:ea typeface="Arial"/>
                <a:cs typeface="Arial"/>
                <a:sym typeface="Arial"/>
              </a:rPr>
              <a:t>2 </a:t>
            </a:r>
            <a:r>
              <a:rPr lang="en-US" sz="2000" b="0" i="0" u="none" strike="noStrike" cap="none" dirty="0" err="1">
                <a:solidFill>
                  <a:srgbClr val="000000"/>
                </a:solidFill>
                <a:latin typeface="Arial"/>
                <a:ea typeface="Arial"/>
                <a:cs typeface="Arial"/>
                <a:sym typeface="Arial"/>
              </a:rPr>
              <a:t>protokolljusterare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tillika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rösträknare</a:t>
            </a:r>
            <a:endParaRPr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Behandling</a:t>
            </a:r>
            <a:r>
              <a:rPr lang="en-US" sz="2000" b="0" i="0" u="none" strike="noStrike" cap="none" dirty="0">
                <a:solidFill>
                  <a:srgbClr val="000000"/>
                </a:solidFill>
                <a:latin typeface="Arial"/>
                <a:ea typeface="Arial"/>
                <a:cs typeface="Arial"/>
                <a:sym typeface="Arial"/>
              </a:rPr>
              <a:t> av </a:t>
            </a:r>
            <a:r>
              <a:rPr lang="en-US" sz="2000" b="0" i="0" u="none" strike="noStrike" cap="none" dirty="0" err="1">
                <a:solidFill>
                  <a:srgbClr val="000000"/>
                </a:solidFill>
                <a:latin typeface="Arial"/>
                <a:ea typeface="Arial"/>
                <a:cs typeface="Arial"/>
                <a:sym typeface="Arial"/>
              </a:rPr>
              <a:t>verksamhetsberättelse</a:t>
            </a:r>
            <a:endParaRPr sz="4000" b="1" i="0" u="none" strike="noStrike" cap="none" dirty="0">
              <a:solidFill>
                <a:srgbClr val="004415"/>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Balans</a:t>
            </a:r>
            <a:r>
              <a:rPr lang="en-US" sz="2000" b="0" i="0" u="none" strike="noStrike" cap="none" dirty="0">
                <a:solidFill>
                  <a:srgbClr val="000000"/>
                </a:solidFill>
                <a:latin typeface="Arial"/>
                <a:ea typeface="Arial"/>
                <a:cs typeface="Arial"/>
                <a:sym typeface="Arial"/>
              </a:rPr>
              <a:t> och </a:t>
            </a:r>
            <a:r>
              <a:rPr lang="en-US" sz="2000" b="0" i="0" u="none" strike="noStrike" cap="none" dirty="0" err="1">
                <a:solidFill>
                  <a:srgbClr val="000000"/>
                </a:solidFill>
                <a:latin typeface="Arial"/>
                <a:ea typeface="Arial"/>
                <a:cs typeface="Arial"/>
                <a:sym typeface="Arial"/>
              </a:rPr>
              <a:t>resultaträkning</a:t>
            </a:r>
            <a:endParaRPr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Revisorsberättelse</a:t>
            </a:r>
            <a:endParaRPr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Beslut</a:t>
            </a:r>
            <a:r>
              <a:rPr lang="en-US" sz="2000" b="0" i="0" u="none" strike="noStrike" cap="none" dirty="0">
                <a:solidFill>
                  <a:srgbClr val="000000"/>
                </a:solidFill>
                <a:latin typeface="Arial"/>
                <a:ea typeface="Arial"/>
                <a:cs typeface="Arial"/>
                <a:sym typeface="Arial"/>
              </a:rPr>
              <a:t> om </a:t>
            </a:r>
            <a:r>
              <a:rPr lang="en-US" sz="2000" b="0" i="0" u="none" strike="noStrike" cap="none" dirty="0" err="1">
                <a:solidFill>
                  <a:srgbClr val="000000"/>
                </a:solidFill>
                <a:latin typeface="Arial"/>
                <a:ea typeface="Arial"/>
                <a:cs typeface="Arial"/>
                <a:sym typeface="Arial"/>
              </a:rPr>
              <a:t>ansvarsfrihet</a:t>
            </a:r>
            <a:r>
              <a:rPr lang="en-US" sz="2000" b="0" i="0" u="none" strike="noStrike" cap="none" dirty="0">
                <a:solidFill>
                  <a:srgbClr val="000000"/>
                </a:solidFill>
                <a:latin typeface="Arial"/>
                <a:ea typeface="Arial"/>
                <a:cs typeface="Arial"/>
                <a:sym typeface="Arial"/>
              </a:rPr>
              <a:t> för </a:t>
            </a:r>
            <a:r>
              <a:rPr lang="en-US" sz="2000" b="0" i="0" u="none" strike="noStrike" cap="none" dirty="0" err="1">
                <a:solidFill>
                  <a:srgbClr val="000000"/>
                </a:solidFill>
                <a:latin typeface="Arial"/>
                <a:ea typeface="Arial"/>
                <a:cs typeface="Arial"/>
                <a:sym typeface="Arial"/>
              </a:rPr>
              <a:t>styrelsen</a:t>
            </a:r>
            <a:endParaRPr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a:pPr>
            <a:r>
              <a:rPr lang="en-US" sz="2000" b="0" i="0" u="none" strike="noStrike" cap="none" dirty="0" err="1">
                <a:solidFill>
                  <a:srgbClr val="000000"/>
                </a:solidFill>
                <a:latin typeface="Arial"/>
                <a:ea typeface="Arial"/>
                <a:cs typeface="Arial"/>
                <a:sym typeface="Arial"/>
              </a:rPr>
              <a:t>Fastställande</a:t>
            </a:r>
            <a:r>
              <a:rPr lang="en-US" sz="2000" b="0" i="0" u="none" strike="noStrike" cap="none" dirty="0">
                <a:solidFill>
                  <a:srgbClr val="000000"/>
                </a:solidFill>
                <a:latin typeface="Arial"/>
                <a:ea typeface="Arial"/>
                <a:cs typeface="Arial"/>
                <a:sym typeface="Arial"/>
              </a:rPr>
              <a:t> av </a:t>
            </a:r>
            <a:r>
              <a:rPr lang="en-US" sz="2000" b="0" i="0" u="none" strike="noStrike" cap="none" dirty="0" err="1">
                <a:solidFill>
                  <a:srgbClr val="000000"/>
                </a:solidFill>
                <a:latin typeface="Arial"/>
                <a:ea typeface="Arial"/>
                <a:cs typeface="Arial"/>
                <a:sym typeface="Arial"/>
              </a:rPr>
              <a:t>verksamhetsplan</a:t>
            </a:r>
            <a:r>
              <a:rPr lang="en-US" sz="2000" b="0" i="0" u="none" strike="noStrike" cap="none" dirty="0">
                <a:solidFill>
                  <a:srgbClr val="000000"/>
                </a:solidFill>
                <a:latin typeface="Arial"/>
                <a:ea typeface="Arial"/>
                <a:cs typeface="Arial"/>
                <a:sym typeface="Arial"/>
              </a:rPr>
              <a:t> och budget</a:t>
            </a:r>
            <a:endParaRPr sz="4000" b="1" dirty="0"/>
          </a:p>
        </p:txBody>
      </p:sp>
      <p:sp>
        <p:nvSpPr>
          <p:cNvPr id="62" name="Google Shape;62;p2"/>
          <p:cNvSpPr txBox="1"/>
          <p:nvPr/>
        </p:nvSpPr>
        <p:spPr>
          <a:xfrm>
            <a:off x="392745" y="8967858"/>
            <a:ext cx="7926600" cy="4104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000"/>
              <a:buFont typeface="Helvetica Neue"/>
              <a:buNone/>
            </a:pPr>
            <a:r>
              <a:rPr lang="en-US" sz="2000" b="1" i="0" u="none" strike="noStrike" cap="none" dirty="0">
                <a:solidFill>
                  <a:srgbClr val="000000"/>
                </a:solidFill>
                <a:latin typeface="Helvetica Neue"/>
                <a:ea typeface="Helvetica Neue"/>
                <a:cs typeface="Helvetica Neue"/>
                <a:sym typeface="Helvetica Neue"/>
              </a:rPr>
              <a:t>Kl. 19.</a:t>
            </a:r>
            <a:r>
              <a:rPr lang="en-US" sz="2000" b="1" dirty="0">
                <a:latin typeface="Helvetica Neue"/>
                <a:ea typeface="Helvetica Neue"/>
                <a:cs typeface="Helvetica Neue"/>
                <a:sym typeface="Helvetica Neue"/>
              </a:rPr>
              <a:t>10</a:t>
            </a:r>
            <a:r>
              <a:rPr lang="en-US" sz="2000" b="1" i="0" u="none" strike="noStrike" cap="none" dirty="0">
                <a:solidFill>
                  <a:srgbClr val="000000"/>
                </a:solidFill>
                <a:latin typeface="Helvetica Neue"/>
                <a:ea typeface="Helvetica Neue"/>
                <a:cs typeface="Helvetica Neue"/>
                <a:sym typeface="Helvetica Neue"/>
              </a:rPr>
              <a:t> Info </a:t>
            </a:r>
            <a:r>
              <a:rPr lang="en-US" sz="2000" b="1" i="0" u="none" strike="noStrike" cap="none" dirty="0" err="1">
                <a:solidFill>
                  <a:srgbClr val="000000"/>
                </a:solidFill>
                <a:latin typeface="Helvetica Neue"/>
                <a:ea typeface="Helvetica Neue"/>
                <a:cs typeface="Helvetica Neue"/>
                <a:sym typeface="Helvetica Neue"/>
              </a:rPr>
              <a:t>från</a:t>
            </a:r>
            <a:r>
              <a:rPr lang="en-US" sz="2000" b="1" i="0" u="none" strike="noStrike" cap="none" dirty="0">
                <a:solidFill>
                  <a:srgbClr val="000000"/>
                </a:solidFill>
                <a:latin typeface="Helvetica Neue"/>
                <a:ea typeface="Helvetica Neue"/>
                <a:cs typeface="Helvetica Neue"/>
                <a:sym typeface="Helvetica Neue"/>
              </a:rPr>
              <a:t> Uppsala </a:t>
            </a:r>
            <a:r>
              <a:rPr lang="en-US" sz="2000" b="1" i="0" u="none" strike="noStrike" cap="none" dirty="0" err="1">
                <a:solidFill>
                  <a:srgbClr val="000000"/>
                </a:solidFill>
                <a:latin typeface="Helvetica Neue"/>
                <a:ea typeface="Helvetica Neue"/>
                <a:cs typeface="Helvetica Neue"/>
                <a:sym typeface="Helvetica Neue"/>
              </a:rPr>
              <a:t>kommun</a:t>
            </a:r>
            <a:r>
              <a:rPr lang="en-US" sz="2000" b="1" i="0" u="none" strike="noStrike" cap="none" dirty="0">
                <a:solidFill>
                  <a:srgbClr val="000000"/>
                </a:solidFill>
                <a:latin typeface="Helvetica Neue"/>
                <a:ea typeface="Helvetica Neue"/>
                <a:cs typeface="Helvetica Neue"/>
                <a:sym typeface="Helvetica Neue"/>
              </a:rPr>
              <a:t> om </a:t>
            </a:r>
            <a:r>
              <a:rPr lang="en-US" sz="2000" b="1" i="0" u="none" strike="noStrike" cap="none" dirty="0" err="1">
                <a:solidFill>
                  <a:srgbClr val="000000"/>
                </a:solidFill>
                <a:latin typeface="Helvetica Neue"/>
                <a:ea typeface="Helvetica Neue"/>
                <a:cs typeface="Helvetica Neue"/>
                <a:sym typeface="Helvetica Neue"/>
              </a:rPr>
              <a:t>Lötsjön</a:t>
            </a:r>
            <a:endParaRPr dirty="0"/>
          </a:p>
        </p:txBody>
      </p:sp>
      <p:sp>
        <p:nvSpPr>
          <p:cNvPr id="3" name="textruta 2">
            <a:extLst>
              <a:ext uri="{FF2B5EF4-FFF2-40B4-BE49-F238E27FC236}">
                <a16:creationId xmlns:a16="http://schemas.microsoft.com/office/drawing/2014/main" id="{C9C5260F-4D3F-3FE1-08D4-47ECE5EB4692}"/>
              </a:ext>
            </a:extLst>
          </p:cNvPr>
          <p:cNvSpPr txBox="1"/>
          <p:nvPr/>
        </p:nvSpPr>
        <p:spPr>
          <a:xfrm>
            <a:off x="6379191" y="1501056"/>
            <a:ext cx="6500552" cy="6606937"/>
          </a:xfrm>
          <a:prstGeom prst="rect">
            <a:avLst/>
          </a:prstGeom>
          <a:noFill/>
        </p:spPr>
        <p:txBody>
          <a:bodyPr wrap="square">
            <a:spAutoFit/>
          </a:bodyPr>
          <a:lstStyle/>
          <a:p>
            <a:pPr marR="0" lvl="0" algn="l" rtl="0">
              <a:lnSpc>
                <a:spcPct val="100000"/>
              </a:lnSpc>
              <a:spcBef>
                <a:spcPts val="800"/>
              </a:spcBef>
              <a:spcAft>
                <a:spcPts val="0"/>
              </a:spcAft>
              <a:buClr>
                <a:srgbClr val="000000"/>
              </a:buClr>
              <a:buSzPts val="2000"/>
            </a:pPr>
            <a:r>
              <a:rPr lang="sv-SE" sz="2000" b="0" i="0" u="none" strike="noStrike" cap="none" dirty="0">
                <a:solidFill>
                  <a:srgbClr val="000000"/>
                </a:solidFill>
                <a:latin typeface="Arial"/>
                <a:ea typeface="Arial"/>
                <a:cs typeface="Arial"/>
                <a:sym typeface="Arial"/>
              </a:rPr>
              <a:t>10. Val av styrelse och valberedning</a:t>
            </a:r>
            <a:endParaRPr lang="sv-SE" sz="4000" b="1" i="0" u="none" strike="noStrike" cap="none" dirty="0">
              <a:solidFill>
                <a:srgbClr val="000000"/>
              </a:solidFill>
              <a:latin typeface="Arial"/>
              <a:ea typeface="Arial"/>
              <a:cs typeface="Arial"/>
              <a:sym typeface="Arial"/>
            </a:endParaRPr>
          </a:p>
          <a:p>
            <a:pPr marL="965200" marR="0" lvl="1" indent="-457200" algn="l" rtl="0">
              <a:lnSpc>
                <a:spcPct val="100000"/>
              </a:lnSpc>
              <a:spcBef>
                <a:spcPts val="800"/>
              </a:spcBef>
              <a:spcAft>
                <a:spcPts val="0"/>
              </a:spcAft>
              <a:buClr>
                <a:srgbClr val="000000"/>
              </a:buClr>
              <a:buSzPts val="2000"/>
              <a:buFont typeface="Tahoma"/>
              <a:buAutoNum type="alphaLcParenR"/>
            </a:pPr>
            <a:r>
              <a:rPr lang="sv-SE" sz="2000" b="0" i="0" u="none" strike="noStrike" cap="none" dirty="0">
                <a:solidFill>
                  <a:srgbClr val="000000"/>
                </a:solidFill>
                <a:latin typeface="Arial"/>
                <a:ea typeface="Arial"/>
                <a:cs typeface="Arial"/>
                <a:sym typeface="Arial"/>
              </a:rPr>
              <a:t>Ordförande </a:t>
            </a:r>
            <a:endParaRPr lang="sv-SE" dirty="0"/>
          </a:p>
          <a:p>
            <a:pPr marL="965200" marR="0" lvl="1" indent="-457200" algn="l" rtl="0">
              <a:lnSpc>
                <a:spcPct val="100000"/>
              </a:lnSpc>
              <a:spcBef>
                <a:spcPts val="800"/>
              </a:spcBef>
              <a:spcAft>
                <a:spcPts val="0"/>
              </a:spcAft>
              <a:buClr>
                <a:schemeClr val="dk1"/>
              </a:buClr>
              <a:buSzPts val="2000"/>
              <a:buFont typeface="Tahoma"/>
              <a:buAutoNum type="alphaLcParenR"/>
            </a:pPr>
            <a:r>
              <a:rPr lang="sv-SE" sz="2000" b="0" i="0" u="none" strike="noStrike" cap="none" dirty="0">
                <a:solidFill>
                  <a:schemeClr val="dk1"/>
                </a:solidFill>
                <a:latin typeface="Arial"/>
                <a:ea typeface="Arial"/>
                <a:cs typeface="Arial"/>
                <a:sym typeface="Arial"/>
              </a:rPr>
              <a:t>Fyra styrelseledamöter</a:t>
            </a:r>
            <a:endParaRPr lang="sv-SE" sz="4000" b="1" i="0" u="none" strike="noStrike" cap="none" dirty="0">
              <a:solidFill>
                <a:schemeClr val="dk1"/>
              </a:solidFill>
              <a:latin typeface="Arial"/>
              <a:ea typeface="Arial"/>
              <a:cs typeface="Arial"/>
              <a:sym typeface="Arial"/>
            </a:endParaRPr>
          </a:p>
          <a:p>
            <a:pPr marL="965200" marR="0" lvl="1" indent="-457200" algn="l" rtl="0">
              <a:lnSpc>
                <a:spcPct val="100000"/>
              </a:lnSpc>
              <a:spcBef>
                <a:spcPts val="800"/>
              </a:spcBef>
              <a:spcAft>
                <a:spcPts val="0"/>
              </a:spcAft>
              <a:buClr>
                <a:schemeClr val="dk1"/>
              </a:buClr>
              <a:buSzPts val="2000"/>
              <a:buFont typeface="Tahoma"/>
              <a:buAutoNum type="alphaLcParenR"/>
            </a:pPr>
            <a:r>
              <a:rPr lang="sv-SE" sz="2000" b="0" i="0" u="none" strike="noStrike" cap="none" dirty="0">
                <a:solidFill>
                  <a:schemeClr val="dk1"/>
                </a:solidFill>
                <a:latin typeface="Arial"/>
                <a:ea typeface="Arial"/>
                <a:cs typeface="Arial"/>
                <a:sym typeface="Arial"/>
              </a:rPr>
              <a:t>Två styrelsesuppleanter </a:t>
            </a:r>
            <a:endParaRPr lang="sv-SE" dirty="0"/>
          </a:p>
          <a:p>
            <a:pPr marL="965200" marR="0" lvl="1" indent="-457200" algn="l" rtl="0">
              <a:lnSpc>
                <a:spcPct val="100000"/>
              </a:lnSpc>
              <a:spcBef>
                <a:spcPts val="500"/>
              </a:spcBef>
              <a:spcAft>
                <a:spcPts val="0"/>
              </a:spcAft>
              <a:buClr>
                <a:schemeClr val="dk1"/>
              </a:buClr>
              <a:buSzPts val="2000"/>
              <a:buFont typeface="Tahoma"/>
              <a:buAutoNum type="alphaLcParenR"/>
            </a:pPr>
            <a:r>
              <a:rPr lang="sv-SE" sz="2000" b="0" i="0" u="none" strike="noStrike" cap="none" dirty="0">
                <a:solidFill>
                  <a:schemeClr val="dk1"/>
                </a:solidFill>
                <a:latin typeface="Arial"/>
                <a:ea typeface="Arial"/>
                <a:cs typeface="Arial"/>
                <a:sym typeface="Arial"/>
              </a:rPr>
              <a:t>Val av revisorer</a:t>
            </a:r>
            <a:endParaRPr lang="sv-SE" sz="4000" b="1" i="0" u="none" strike="noStrike" cap="none" dirty="0">
              <a:solidFill>
                <a:schemeClr val="dk1"/>
              </a:solidFill>
              <a:latin typeface="Arial"/>
              <a:ea typeface="Arial"/>
              <a:cs typeface="Arial"/>
              <a:sym typeface="Arial"/>
            </a:endParaRPr>
          </a:p>
          <a:p>
            <a:pPr marL="1447800" marR="0" lvl="2" indent="-457200" algn="l" rtl="0">
              <a:lnSpc>
                <a:spcPct val="100000"/>
              </a:lnSpc>
              <a:spcBef>
                <a:spcPts val="500"/>
              </a:spcBef>
              <a:spcAft>
                <a:spcPts val="0"/>
              </a:spcAft>
              <a:buClr>
                <a:schemeClr val="dk1"/>
              </a:buClr>
              <a:buSzPts val="2000"/>
              <a:buFont typeface="Arial"/>
              <a:buChar char="•"/>
            </a:pPr>
            <a:r>
              <a:rPr lang="sv-SE" sz="2000" b="0" i="0" u="none" strike="noStrike" cap="none" dirty="0">
                <a:solidFill>
                  <a:schemeClr val="dk1"/>
                </a:solidFill>
                <a:latin typeface="Arial"/>
                <a:ea typeface="Arial"/>
                <a:cs typeface="Arial"/>
                <a:sym typeface="Arial"/>
              </a:rPr>
              <a:t>Två revisorer</a:t>
            </a:r>
            <a:endParaRPr lang="sv-SE" sz="4000" b="1" i="0" u="none" strike="noStrike" cap="none" dirty="0">
              <a:solidFill>
                <a:schemeClr val="dk1"/>
              </a:solidFill>
              <a:latin typeface="Arial"/>
              <a:ea typeface="Arial"/>
              <a:cs typeface="Arial"/>
              <a:sym typeface="Arial"/>
            </a:endParaRPr>
          </a:p>
          <a:p>
            <a:pPr marL="1447800" marR="0" lvl="2" indent="-457200" algn="l" rtl="0">
              <a:lnSpc>
                <a:spcPct val="100000"/>
              </a:lnSpc>
              <a:spcBef>
                <a:spcPts val="2300"/>
              </a:spcBef>
              <a:spcAft>
                <a:spcPts val="0"/>
              </a:spcAft>
              <a:buClr>
                <a:schemeClr val="dk1"/>
              </a:buClr>
              <a:buSzPts val="2000"/>
              <a:buFont typeface="Arial"/>
              <a:buChar char="•"/>
            </a:pPr>
            <a:r>
              <a:rPr lang="sv-SE" sz="2000" b="0" i="0" u="none" strike="noStrike" cap="none" dirty="0">
                <a:solidFill>
                  <a:schemeClr val="dk1"/>
                </a:solidFill>
                <a:latin typeface="Arial"/>
                <a:ea typeface="Arial"/>
                <a:cs typeface="Arial"/>
                <a:sym typeface="Arial"/>
              </a:rPr>
              <a:t>En </a:t>
            </a:r>
            <a:r>
              <a:rPr lang="sv-SE" sz="2000" b="0" i="0" u="none" strike="noStrike" cap="none" dirty="0" err="1">
                <a:solidFill>
                  <a:schemeClr val="dk1"/>
                </a:solidFill>
                <a:latin typeface="Arial"/>
                <a:ea typeface="Arial"/>
                <a:cs typeface="Arial"/>
                <a:sym typeface="Arial"/>
              </a:rPr>
              <a:t>revisorsuppleant</a:t>
            </a:r>
            <a:endParaRPr lang="sv-SE" sz="4000" b="1" i="0" u="none" strike="noStrike" cap="none" dirty="0">
              <a:solidFill>
                <a:schemeClr val="dk1"/>
              </a:solidFill>
              <a:latin typeface="Arial"/>
              <a:ea typeface="Arial"/>
              <a:cs typeface="Arial"/>
              <a:sym typeface="Arial"/>
            </a:endParaRPr>
          </a:p>
          <a:p>
            <a:pPr marL="0" marR="0" lvl="0" indent="0" algn="l" rtl="0">
              <a:lnSpc>
                <a:spcPct val="100000"/>
              </a:lnSpc>
              <a:spcBef>
                <a:spcPts val="2300"/>
              </a:spcBef>
              <a:spcAft>
                <a:spcPts val="0"/>
              </a:spcAft>
              <a:buClr>
                <a:srgbClr val="000000"/>
              </a:buClr>
              <a:buSzPts val="2000"/>
              <a:buFont typeface="Arial"/>
              <a:buNone/>
            </a:pPr>
            <a:r>
              <a:rPr lang="sv-SE" sz="2000" b="0" i="0" u="none" strike="noStrike" cap="none" dirty="0">
                <a:solidFill>
                  <a:srgbClr val="000000"/>
                </a:solidFill>
                <a:latin typeface="Arial"/>
                <a:ea typeface="Arial"/>
                <a:cs typeface="Arial"/>
                <a:sym typeface="Arial"/>
              </a:rPr>
              <a:t>Styrelsen fungerar som valberedning</a:t>
            </a:r>
            <a:endParaRPr lang="sv-SE" sz="4000" b="1" i="0" u="none" strike="noStrike" cap="none" dirty="0">
              <a:solidFill>
                <a:srgbClr val="000000"/>
              </a:solidFill>
              <a:latin typeface="Arial"/>
              <a:ea typeface="Arial"/>
              <a:cs typeface="Arial"/>
              <a:sym typeface="Arial"/>
            </a:endParaRPr>
          </a:p>
          <a:p>
            <a:pPr marL="457200" marR="0" lvl="0" indent="-457200" algn="l" rtl="0">
              <a:lnSpc>
                <a:spcPct val="100000"/>
              </a:lnSpc>
              <a:spcBef>
                <a:spcPts val="2300"/>
              </a:spcBef>
              <a:spcAft>
                <a:spcPts val="0"/>
              </a:spcAft>
              <a:buClr>
                <a:srgbClr val="000000"/>
              </a:buClr>
              <a:buSzPts val="2000"/>
              <a:buFont typeface="Tahoma"/>
              <a:buAutoNum type="arabicPeriod" startAt="11"/>
            </a:pPr>
            <a:r>
              <a:rPr lang="sv-SE" sz="2000" b="0" i="0" u="none" strike="noStrike" cap="none" dirty="0">
                <a:solidFill>
                  <a:srgbClr val="000000"/>
                </a:solidFill>
                <a:latin typeface="Arial"/>
                <a:ea typeface="Arial"/>
                <a:cs typeface="Arial"/>
                <a:sym typeface="Arial"/>
              </a:rPr>
              <a:t>Inkomna motioner/styrelsens förslag</a:t>
            </a:r>
            <a:endParaRPr lang="sv-SE" sz="4000" b="1"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2000"/>
              <a:buFont typeface="Tahoma"/>
              <a:buNone/>
            </a:pPr>
            <a:endParaRPr lang="sv-SE" sz="20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000"/>
            </a:pPr>
            <a:r>
              <a:rPr lang="sv-SE" sz="2000" b="0" i="0" u="none" strike="noStrike" cap="none" dirty="0">
                <a:solidFill>
                  <a:srgbClr val="000000"/>
                </a:solidFill>
                <a:latin typeface="Arial"/>
                <a:ea typeface="Arial"/>
                <a:cs typeface="Arial"/>
                <a:sym typeface="Arial"/>
              </a:rPr>
              <a:t>12. Fastställande av medlemsavgift</a:t>
            </a:r>
            <a:endParaRPr lang="sv-SE" sz="4000" b="1" i="0" u="none" strike="noStrike" cap="none" dirty="0">
              <a:solidFill>
                <a:srgbClr val="000000"/>
              </a:solidFill>
              <a:latin typeface="Arial"/>
              <a:ea typeface="Arial"/>
              <a:cs typeface="Arial"/>
              <a:sym typeface="Arial"/>
            </a:endParaRPr>
          </a:p>
          <a:p>
            <a:pPr marR="0" lvl="0" algn="l" rtl="0">
              <a:lnSpc>
                <a:spcPct val="100000"/>
              </a:lnSpc>
              <a:spcBef>
                <a:spcPts val="2300"/>
              </a:spcBef>
              <a:spcAft>
                <a:spcPts val="0"/>
              </a:spcAft>
              <a:buClr>
                <a:srgbClr val="000000"/>
              </a:buClr>
              <a:buSzPts val="2000"/>
            </a:pPr>
            <a:r>
              <a:rPr lang="sv-SE" sz="2000" b="0" i="0" u="none" strike="noStrike" cap="none" dirty="0">
                <a:solidFill>
                  <a:srgbClr val="000000"/>
                </a:solidFill>
                <a:latin typeface="Arial"/>
                <a:ea typeface="Arial"/>
                <a:cs typeface="Arial"/>
                <a:sym typeface="Arial"/>
              </a:rPr>
              <a:t>13. Information från Uppsala kommun, Holmen m.fl.</a:t>
            </a:r>
            <a:endParaRPr lang="sv-SE" dirty="0"/>
          </a:p>
          <a:p>
            <a:pPr marR="0" lvl="0" algn="l" rtl="0">
              <a:lnSpc>
                <a:spcPct val="100000"/>
              </a:lnSpc>
              <a:spcBef>
                <a:spcPts val="2300"/>
              </a:spcBef>
              <a:spcAft>
                <a:spcPts val="0"/>
              </a:spcAft>
              <a:buClr>
                <a:srgbClr val="000000"/>
              </a:buClr>
              <a:buSzPts val="2000"/>
            </a:pPr>
            <a:r>
              <a:rPr lang="sv-SE" sz="2000" b="0" i="0" u="none" strike="noStrike" cap="none" dirty="0">
                <a:solidFill>
                  <a:srgbClr val="000000"/>
                </a:solidFill>
                <a:latin typeface="Arial"/>
                <a:ea typeface="Arial"/>
                <a:cs typeface="Arial"/>
                <a:sym typeface="Arial"/>
              </a:rPr>
              <a:t>14. Övriga frågor</a:t>
            </a:r>
            <a:endParaRPr lang="sv-SE" sz="4000" b="1" i="0" u="none" strike="noStrike" cap="none" dirty="0">
              <a:solidFill>
                <a:srgbClr val="000000"/>
              </a:solidFill>
              <a:latin typeface="Arial"/>
              <a:ea typeface="Arial"/>
              <a:cs typeface="Arial"/>
              <a:sym typeface="Arial"/>
            </a:endParaRPr>
          </a:p>
          <a:p>
            <a:pPr marR="0" lvl="0" algn="l" rtl="0">
              <a:lnSpc>
                <a:spcPct val="100000"/>
              </a:lnSpc>
              <a:spcBef>
                <a:spcPts val="2300"/>
              </a:spcBef>
              <a:spcAft>
                <a:spcPts val="0"/>
              </a:spcAft>
              <a:buClr>
                <a:srgbClr val="000000"/>
              </a:buClr>
              <a:buSzPts val="2000"/>
            </a:pPr>
            <a:r>
              <a:rPr lang="sv-SE" sz="2000" b="0" i="0" u="none" strike="noStrike" cap="none" dirty="0">
                <a:solidFill>
                  <a:srgbClr val="000000"/>
                </a:solidFill>
                <a:latin typeface="Arial"/>
                <a:ea typeface="Arial"/>
                <a:cs typeface="Arial"/>
                <a:sym typeface="Arial"/>
              </a:rPr>
              <a:t>15. Mötets avslutande</a:t>
            </a: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19"/>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91" name="Google Shape;191;p19"/>
          <p:cNvSpPr txBox="1"/>
          <p:nvPr/>
        </p:nvSpPr>
        <p:spPr>
          <a:xfrm>
            <a:off x="8719457" y="6879771"/>
            <a:ext cx="4071257" cy="2623458"/>
          </a:xfrm>
          <a:prstGeom prst="rect">
            <a:avLst/>
          </a:prstGeom>
          <a:solidFill>
            <a:schemeClr val="lt1"/>
          </a:solid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92" name="Google Shape;192;p19"/>
          <p:cNvSpPr txBox="1"/>
          <p:nvPr/>
        </p:nvSpPr>
        <p:spPr>
          <a:xfrm>
            <a:off x="492476" y="2125047"/>
            <a:ext cx="12298238" cy="508857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6600"/>
              <a:buFont typeface="Calibri"/>
              <a:buNone/>
            </a:pPr>
            <a:r>
              <a:rPr lang="en-US" sz="6600" b="1" i="0" u="none" strike="noStrike" cap="none">
                <a:solidFill>
                  <a:srgbClr val="000000"/>
                </a:solidFill>
                <a:latin typeface="Calibri"/>
                <a:ea typeface="Calibri"/>
                <a:cs typeface="Calibri"/>
                <a:sym typeface="Calibri"/>
              </a:rPr>
              <a:t>TACK FÖR ER MEDVERKAN!</a:t>
            </a:r>
            <a:endParaRPr/>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Besök </a:t>
            </a:r>
            <a:r>
              <a:rPr lang="en-US" sz="32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www.lannabyalag.se</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Facebook: Det händer i Länna, Kopphagen m.m.</a:t>
            </a:r>
            <a:endParaRPr/>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Anmäl dig till vår maillista (maila </a:t>
            </a:r>
            <a:r>
              <a:rPr lang="en-US" sz="32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info@lannabyalag.se</a:t>
            </a:r>
            <a:r>
              <a:rPr lang="en-US" sz="3200" b="0" i="0" u="none" strike="noStrike" cap="none">
                <a:solidFill>
                  <a:srgbClr val="000000"/>
                </a:solidFill>
                <a:latin typeface="Calibri"/>
                <a:ea typeface="Calibri"/>
                <a:cs typeface="Calibri"/>
                <a:sym typeface="Calibri"/>
              </a:rPr>
              <a:t> så lägger vi till dig)</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600"/>
              <a:buFont typeface="Helvetica Neue"/>
              <a:buNone/>
            </a:pPr>
            <a:endParaRPr sz="6600" b="1"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0"/>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98" name="Google Shape;198;p20"/>
          <p:cNvSpPr/>
          <p:nvPr/>
        </p:nvSpPr>
        <p:spPr>
          <a:xfrm>
            <a:off x="4806031" y="245548"/>
            <a:ext cx="7800213"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Informationsbroschyr från 2020</a:t>
            </a:r>
            <a:endParaRPr sz="4000" b="1" i="0" u="none" strike="noStrike" cap="none">
              <a:solidFill>
                <a:srgbClr val="000000"/>
              </a:solidFill>
              <a:latin typeface="Helvetica Neue"/>
              <a:ea typeface="Helvetica Neue"/>
              <a:cs typeface="Helvetica Neue"/>
              <a:sym typeface="Helvetica Neue"/>
            </a:endParaRPr>
          </a:p>
        </p:txBody>
      </p:sp>
      <p:sp>
        <p:nvSpPr>
          <p:cNvPr id="199" name="Google Shape;199;p20"/>
          <p:cNvSpPr/>
          <p:nvPr/>
        </p:nvSpPr>
        <p:spPr>
          <a:xfrm>
            <a:off x="8643316" y="7038755"/>
            <a:ext cx="3902149" cy="2519917"/>
          </a:xfrm>
          <a:prstGeom prst="rect">
            <a:avLst/>
          </a:prstGeom>
          <a:solidFill>
            <a:schemeClr val="lt1"/>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endParaRPr sz="2400" b="0" i="0" u="none" strike="noStrike" cap="none">
              <a:solidFill>
                <a:srgbClr val="FFFFFF"/>
              </a:solidFill>
              <a:latin typeface="Helvetica Neue Light"/>
              <a:ea typeface="Helvetica Neue Light"/>
              <a:cs typeface="Helvetica Neue Light"/>
              <a:sym typeface="Helvetica Neue Light"/>
            </a:endParaRPr>
          </a:p>
        </p:txBody>
      </p:sp>
      <p:pic>
        <p:nvPicPr>
          <p:cNvPr id="200" name="Google Shape;200;p20"/>
          <p:cNvPicPr preferRelativeResize="0"/>
          <p:nvPr/>
        </p:nvPicPr>
        <p:blipFill rotWithShape="1">
          <a:blip r:embed="rId4">
            <a:alphaModFix/>
          </a:blip>
          <a:srcRect/>
          <a:stretch/>
        </p:blipFill>
        <p:spPr>
          <a:xfrm>
            <a:off x="6258765" y="2967459"/>
            <a:ext cx="2970477" cy="6018032"/>
          </a:xfrm>
          <a:prstGeom prst="rect">
            <a:avLst/>
          </a:prstGeom>
          <a:noFill/>
          <a:ln>
            <a:noFill/>
          </a:ln>
        </p:spPr>
      </p:pic>
      <p:pic>
        <p:nvPicPr>
          <p:cNvPr id="201" name="Google Shape;201;p20"/>
          <p:cNvPicPr preferRelativeResize="0"/>
          <p:nvPr/>
        </p:nvPicPr>
        <p:blipFill rotWithShape="1">
          <a:blip r:embed="rId5">
            <a:alphaModFix/>
          </a:blip>
          <a:srcRect/>
          <a:stretch/>
        </p:blipFill>
        <p:spPr>
          <a:xfrm rot="568002">
            <a:off x="3582705" y="2463615"/>
            <a:ext cx="3346496" cy="6265245"/>
          </a:xfrm>
          <a:prstGeom prst="rect">
            <a:avLst/>
          </a:prstGeom>
          <a:noFill/>
          <a:ln>
            <a:noFill/>
          </a:ln>
        </p:spPr>
      </p:pic>
      <p:pic>
        <p:nvPicPr>
          <p:cNvPr id="202" name="Google Shape;202;p20"/>
          <p:cNvPicPr preferRelativeResize="0"/>
          <p:nvPr/>
        </p:nvPicPr>
        <p:blipFill rotWithShape="1">
          <a:blip r:embed="rId6">
            <a:alphaModFix/>
          </a:blip>
          <a:srcRect/>
          <a:stretch/>
        </p:blipFill>
        <p:spPr>
          <a:xfrm rot="-243244">
            <a:off x="723015" y="2255811"/>
            <a:ext cx="3455556" cy="6463011"/>
          </a:xfrm>
          <a:prstGeom prst="rect">
            <a:avLst/>
          </a:prstGeom>
          <a:noFill/>
          <a:ln>
            <a:noFill/>
          </a:ln>
        </p:spPr>
      </p:pic>
      <p:sp>
        <p:nvSpPr>
          <p:cNvPr id="203" name="Google Shape;203;p20"/>
          <p:cNvSpPr txBox="1"/>
          <p:nvPr/>
        </p:nvSpPr>
        <p:spPr>
          <a:xfrm>
            <a:off x="9686282" y="3434407"/>
            <a:ext cx="3010681" cy="4534575"/>
          </a:xfrm>
          <a:prstGeom prst="rect">
            <a:avLst/>
          </a:prstGeom>
          <a:noFill/>
          <a:ln>
            <a:noFill/>
          </a:ln>
        </p:spPr>
        <p:txBody>
          <a:bodyPr spcFirstLastPara="1" wrap="square" lIns="50800" tIns="50800" rIns="50800" bIns="50800" anchor="ctr"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Helvetica Neue"/>
                <a:ea typeface="Helvetica Neue"/>
                <a:cs typeface="Helvetica Neue"/>
                <a:sym typeface="Helvetica Neue"/>
              </a:rPr>
              <a:t>Framtagen av byalagets styrelse</a:t>
            </a:r>
            <a:endParaRPr/>
          </a:p>
          <a:p>
            <a:pPr marL="342900" marR="0" lvl="0" indent="-19050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Helvetica Neue"/>
                <a:ea typeface="Helvetica Neue"/>
                <a:cs typeface="Helvetica Neue"/>
                <a:sym typeface="Helvetica Neue"/>
              </a:rPr>
              <a:t>Bidrag till tryck-kostnader från Uppsala kommun och tillväxtverket</a:t>
            </a:r>
            <a:endParaRPr sz="2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Helvetica Neue"/>
                <a:ea typeface="Helvetica Neue"/>
                <a:cs typeface="Helvetica Neue"/>
                <a:sym typeface="Helvetica Neue"/>
              </a:rPr>
              <a:t>Webb-version finns på lannabyalag.se</a:t>
            </a: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3"/>
          <p:cNvSpPr/>
          <p:nvPr/>
        </p:nvSpPr>
        <p:spPr>
          <a:xfrm>
            <a:off x="392745" y="1793243"/>
            <a:ext cx="5701114" cy="3811968"/>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800"/>
              <a:buFont typeface="Tahoma"/>
              <a:buNone/>
            </a:pPr>
            <a:r>
              <a:rPr lang="en-US" sz="2800" b="1" i="0" u="none" strike="noStrike" cap="none" dirty="0" err="1">
                <a:solidFill>
                  <a:srgbClr val="000000"/>
                </a:solidFill>
                <a:latin typeface="Tahoma"/>
                <a:ea typeface="Tahoma"/>
                <a:cs typeface="Tahoma"/>
                <a:sym typeface="Tahoma"/>
              </a:rPr>
              <a:t>Styrelsen</a:t>
            </a:r>
            <a:r>
              <a:rPr lang="en-US" sz="2600" b="1" i="0" u="none" strike="noStrike" cap="none" dirty="0">
                <a:solidFill>
                  <a:srgbClr val="000000"/>
                </a:solidFill>
                <a:latin typeface="Tahoma"/>
                <a:ea typeface="Tahoma"/>
                <a:cs typeface="Tahoma"/>
                <a:sym typeface="Tahoma"/>
              </a:rPr>
              <a:t> </a:t>
            </a:r>
            <a:endParaRPr sz="4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1000"/>
              </a:spcBef>
              <a:spcAft>
                <a:spcPts val="0"/>
              </a:spcAft>
              <a:buClr>
                <a:srgbClr val="000000"/>
              </a:buClr>
              <a:buSzPts val="2200"/>
              <a:buFont typeface="Tahoma"/>
              <a:buNone/>
            </a:pPr>
            <a:r>
              <a:rPr lang="en-US" sz="2200" b="0" i="0" u="none" strike="noStrike" cap="none" dirty="0" err="1">
                <a:solidFill>
                  <a:srgbClr val="000000"/>
                </a:solidFill>
                <a:latin typeface="Tahoma"/>
                <a:ea typeface="Tahoma"/>
                <a:cs typeface="Tahoma"/>
                <a:sym typeface="Tahoma"/>
              </a:rPr>
              <a:t>Ordförande</a:t>
            </a:r>
            <a:r>
              <a:rPr lang="en-US" sz="2200" b="0" i="0" u="none" strike="noStrike" cap="none" dirty="0">
                <a:solidFill>
                  <a:srgbClr val="000000"/>
                </a:solidFill>
                <a:latin typeface="Tahoma"/>
                <a:ea typeface="Tahoma"/>
                <a:cs typeface="Tahoma"/>
                <a:sym typeface="Tahoma"/>
              </a:rPr>
              <a:t> - 	Johan Carlsson</a:t>
            </a:r>
            <a:endParaRPr dirty="0"/>
          </a:p>
          <a:p>
            <a:pPr marL="0" marR="0" lvl="0" indent="0" algn="l" rtl="0">
              <a:lnSpc>
                <a:spcPct val="100000"/>
              </a:lnSpc>
              <a:spcBef>
                <a:spcPts val="1000"/>
              </a:spcBef>
              <a:spcAft>
                <a:spcPts val="0"/>
              </a:spcAft>
              <a:buClr>
                <a:srgbClr val="000000"/>
              </a:buClr>
              <a:buSzPts val="2200"/>
              <a:buFont typeface="Tahoma"/>
              <a:buNone/>
            </a:pPr>
            <a:r>
              <a:rPr lang="en-US" sz="2200" b="0" i="0" u="none" strike="noStrike" cap="none" dirty="0" err="1">
                <a:solidFill>
                  <a:srgbClr val="000000"/>
                </a:solidFill>
                <a:latin typeface="Tahoma"/>
                <a:ea typeface="Tahoma"/>
                <a:cs typeface="Tahoma"/>
                <a:sym typeface="Tahoma"/>
              </a:rPr>
              <a:t>Ledamöter</a:t>
            </a:r>
            <a:r>
              <a:rPr lang="en-US" sz="2200" b="0" i="0" u="none" strike="noStrike" cap="none" dirty="0">
                <a:solidFill>
                  <a:srgbClr val="000000"/>
                </a:solidFill>
                <a:latin typeface="Tahoma"/>
                <a:ea typeface="Tahoma"/>
                <a:cs typeface="Tahoma"/>
                <a:sym typeface="Tahoma"/>
              </a:rPr>
              <a:t> - 	Susanne Aringskog (</a:t>
            </a:r>
            <a:r>
              <a:rPr lang="en-US" sz="2200" b="0" i="0" u="none" strike="noStrike" cap="none" dirty="0" err="1">
                <a:solidFill>
                  <a:srgbClr val="000000"/>
                </a:solidFill>
                <a:latin typeface="Tahoma"/>
                <a:ea typeface="Tahoma"/>
                <a:cs typeface="Tahoma"/>
                <a:sym typeface="Tahoma"/>
              </a:rPr>
              <a:t>kassör</a:t>
            </a:r>
            <a:r>
              <a:rPr lang="en-US" sz="2200" b="0" i="0" u="none" strike="noStrike" cap="none" dirty="0">
                <a:solidFill>
                  <a:srgbClr val="000000"/>
                </a:solidFill>
                <a:latin typeface="Tahoma"/>
                <a:ea typeface="Tahoma"/>
                <a:cs typeface="Tahoma"/>
                <a:sym typeface="Tahoma"/>
              </a:rPr>
              <a:t>)</a:t>
            </a:r>
            <a:endParaRPr dirty="0"/>
          </a:p>
          <a:p>
            <a:pPr marL="0" marR="0" lvl="0" indent="0" algn="l" rtl="0">
              <a:lnSpc>
                <a:spcPct val="100000"/>
              </a:lnSpc>
              <a:spcBef>
                <a:spcPts val="0"/>
              </a:spcBef>
              <a:spcAft>
                <a:spcPts val="0"/>
              </a:spcAft>
              <a:buClr>
                <a:srgbClr val="000000"/>
              </a:buClr>
              <a:buSzPts val="2200"/>
              <a:buFont typeface="Tahoma"/>
              <a:buNone/>
            </a:pPr>
            <a:r>
              <a:rPr lang="en-US" sz="2200" b="0" i="0" u="none" strike="noStrike" cap="none" dirty="0">
                <a:solidFill>
                  <a:srgbClr val="000000"/>
                </a:solidFill>
                <a:latin typeface="Tahoma"/>
                <a:ea typeface="Tahoma"/>
                <a:cs typeface="Tahoma"/>
                <a:sym typeface="Tahoma"/>
              </a:rPr>
              <a:t>		Magnus </a:t>
            </a:r>
            <a:r>
              <a:rPr lang="en-US" sz="2200" b="0" i="0" u="none" strike="noStrike" cap="none" dirty="0" err="1">
                <a:solidFill>
                  <a:srgbClr val="000000"/>
                </a:solidFill>
                <a:latin typeface="Tahoma"/>
                <a:ea typeface="Tahoma"/>
                <a:cs typeface="Tahoma"/>
                <a:sym typeface="Tahoma"/>
              </a:rPr>
              <a:t>Thibblin</a:t>
            </a:r>
            <a:endParaRPr sz="40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200"/>
              <a:buFont typeface="Tahoma"/>
              <a:buNone/>
            </a:pPr>
            <a:r>
              <a:rPr lang="en-US" sz="2200" b="0" i="0" u="none" strike="noStrike" cap="none" dirty="0">
                <a:solidFill>
                  <a:srgbClr val="000000"/>
                </a:solidFill>
                <a:latin typeface="Tahoma"/>
                <a:ea typeface="Tahoma"/>
                <a:cs typeface="Tahoma"/>
                <a:sym typeface="Tahoma"/>
              </a:rPr>
              <a:t>		Thomas Martin</a:t>
            </a:r>
            <a:endParaRPr dirty="0"/>
          </a:p>
          <a:p>
            <a:pPr marL="0" marR="0" lvl="0" indent="0" algn="l" rtl="0">
              <a:lnSpc>
                <a:spcPct val="100000"/>
              </a:lnSpc>
              <a:spcBef>
                <a:spcPts val="0"/>
              </a:spcBef>
              <a:spcAft>
                <a:spcPts val="0"/>
              </a:spcAft>
              <a:buClr>
                <a:srgbClr val="000000"/>
              </a:buClr>
              <a:buSzPts val="2200"/>
              <a:buFont typeface="Tahoma"/>
              <a:buNone/>
            </a:pPr>
            <a:r>
              <a:rPr lang="en-US" sz="2200" b="0" i="0" u="none" strike="noStrike" cap="none" dirty="0">
                <a:solidFill>
                  <a:srgbClr val="000000"/>
                </a:solidFill>
                <a:latin typeface="Tahoma"/>
                <a:ea typeface="Tahoma"/>
                <a:cs typeface="Tahoma"/>
                <a:sym typeface="Tahoma"/>
              </a:rPr>
              <a:t>		Anna</a:t>
            </a:r>
            <a:r>
              <a:rPr lang="en-US" sz="2200" dirty="0">
                <a:latin typeface="Tahoma"/>
                <a:ea typeface="Tahoma"/>
                <a:cs typeface="Tahoma"/>
                <a:sym typeface="Tahoma"/>
              </a:rPr>
              <a:t> Maria Wr</a:t>
            </a:r>
            <a:r>
              <a:rPr lang="en-US" sz="2200" b="0" i="0" u="none" strike="noStrike" cap="none" dirty="0">
                <a:solidFill>
                  <a:srgbClr val="000000"/>
                </a:solidFill>
                <a:latin typeface="Tahoma"/>
                <a:ea typeface="Tahoma"/>
                <a:cs typeface="Tahoma"/>
                <a:sym typeface="Tahoma"/>
              </a:rPr>
              <a:t>emp</a:t>
            </a:r>
            <a:endParaRPr dirty="0"/>
          </a:p>
          <a:p>
            <a:pPr marL="0" marR="0" lvl="0" indent="0" algn="l" rtl="0">
              <a:lnSpc>
                <a:spcPct val="100000"/>
              </a:lnSpc>
              <a:spcBef>
                <a:spcPts val="0"/>
              </a:spcBef>
              <a:spcAft>
                <a:spcPts val="0"/>
              </a:spcAft>
              <a:buClr>
                <a:srgbClr val="000000"/>
              </a:buClr>
              <a:buSzPts val="2200"/>
              <a:buFont typeface="Tahoma"/>
              <a:buNone/>
            </a:pPr>
            <a:r>
              <a:rPr lang="en-US" sz="2200" b="0" i="0" u="none" strike="noStrike" cap="none" dirty="0" err="1">
                <a:solidFill>
                  <a:srgbClr val="000000"/>
                </a:solidFill>
                <a:latin typeface="Tahoma"/>
                <a:ea typeface="Tahoma"/>
                <a:cs typeface="Tahoma"/>
                <a:sym typeface="Tahoma"/>
              </a:rPr>
              <a:t>Suppleanter</a:t>
            </a:r>
            <a:r>
              <a:rPr lang="en-US" sz="2200" b="0" i="0" u="none" strike="noStrike" cap="none" dirty="0">
                <a:solidFill>
                  <a:srgbClr val="000000"/>
                </a:solidFill>
                <a:latin typeface="Tahoma"/>
                <a:ea typeface="Tahoma"/>
                <a:cs typeface="Tahoma"/>
                <a:sym typeface="Tahoma"/>
              </a:rPr>
              <a:t>	Fredrik Norberg</a:t>
            </a:r>
            <a:endParaRPr dirty="0"/>
          </a:p>
          <a:p>
            <a:pPr marL="0" marR="0" lvl="0" indent="0" algn="l" rtl="0">
              <a:lnSpc>
                <a:spcPct val="100000"/>
              </a:lnSpc>
              <a:spcBef>
                <a:spcPts val="0"/>
              </a:spcBef>
              <a:spcAft>
                <a:spcPts val="0"/>
              </a:spcAft>
              <a:buClr>
                <a:srgbClr val="000000"/>
              </a:buClr>
              <a:buSzPts val="2200"/>
              <a:buFont typeface="Tahoma"/>
              <a:buNone/>
            </a:pP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Vakant</a:t>
            </a:r>
            <a:endParaRPr sz="4000" b="0" i="0" u="none" strike="noStrike" cap="none" dirty="0">
              <a:solidFill>
                <a:srgbClr val="000000"/>
              </a:solidFill>
              <a:latin typeface="Tahoma"/>
              <a:ea typeface="Tahoma"/>
              <a:cs typeface="Tahoma"/>
              <a:sym typeface="Tahoma"/>
            </a:endParaRPr>
          </a:p>
        </p:txBody>
      </p:sp>
      <p:sp>
        <p:nvSpPr>
          <p:cNvPr id="68" name="Google Shape;68;p3"/>
          <p:cNvSpPr/>
          <p:nvPr/>
        </p:nvSpPr>
        <p:spPr>
          <a:xfrm>
            <a:off x="5599518" y="245548"/>
            <a:ext cx="700672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Verksamhetsberättelse 2022</a:t>
            </a:r>
            <a:endParaRPr sz="4000" b="1" i="0" u="none" strike="noStrike" cap="none">
              <a:solidFill>
                <a:srgbClr val="000000"/>
              </a:solidFill>
              <a:latin typeface="Helvetica Neue"/>
              <a:ea typeface="Helvetica Neue"/>
              <a:cs typeface="Helvetica Neue"/>
              <a:sym typeface="Helvetica Neue"/>
            </a:endParaRPr>
          </a:p>
        </p:txBody>
      </p:sp>
      <p:sp>
        <p:nvSpPr>
          <p:cNvPr id="69" name="Google Shape;69;p3"/>
          <p:cNvSpPr/>
          <p:nvPr/>
        </p:nvSpPr>
        <p:spPr>
          <a:xfrm>
            <a:off x="392745" y="5710885"/>
            <a:ext cx="4877193" cy="2781414"/>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800"/>
              <a:buFont typeface="Tahoma"/>
              <a:buNone/>
            </a:pPr>
            <a:r>
              <a:rPr lang="en-US" sz="2800" b="1" i="0" u="none" strike="noStrike" cap="none" dirty="0" err="1">
                <a:solidFill>
                  <a:srgbClr val="000000"/>
                </a:solidFill>
                <a:latin typeface="Tahoma"/>
                <a:ea typeface="Tahoma"/>
                <a:cs typeface="Tahoma"/>
                <a:sym typeface="Tahoma"/>
              </a:rPr>
              <a:t>Möten</a:t>
            </a:r>
            <a:endParaRPr sz="2800" b="0" i="0" u="none" strike="noStrike" cap="none" dirty="0">
              <a:solidFill>
                <a:srgbClr val="000000"/>
              </a:solidFill>
              <a:latin typeface="Tahoma"/>
              <a:ea typeface="Tahoma"/>
              <a:cs typeface="Tahoma"/>
              <a:sym typeface="Tahoma"/>
            </a:endParaRPr>
          </a:p>
          <a:p>
            <a:pPr marL="0" marR="0" lvl="0" indent="0" algn="l" rtl="0">
              <a:lnSpc>
                <a:spcPct val="100000"/>
              </a:lnSpc>
              <a:spcBef>
                <a:spcPts val="1500"/>
              </a:spcBef>
              <a:spcAft>
                <a:spcPts val="0"/>
              </a:spcAft>
              <a:buClr>
                <a:srgbClr val="000000"/>
              </a:buClr>
              <a:buSzPts val="2200"/>
              <a:buFont typeface="Tahoma"/>
              <a:buNone/>
            </a:pPr>
            <a:r>
              <a:rPr lang="en-US" sz="2200" b="0" i="0" u="none" strike="noStrike" cap="none" dirty="0">
                <a:solidFill>
                  <a:srgbClr val="000000"/>
                </a:solidFill>
                <a:latin typeface="Tahoma"/>
                <a:ea typeface="Tahoma"/>
                <a:cs typeface="Tahoma"/>
                <a:sym typeface="Tahoma"/>
              </a:rPr>
              <a:t>Under </a:t>
            </a:r>
            <a:r>
              <a:rPr lang="en-US" sz="2200" b="0" i="0" u="none" strike="noStrike" cap="none" dirty="0" err="1">
                <a:solidFill>
                  <a:srgbClr val="000000"/>
                </a:solidFill>
                <a:latin typeface="Tahoma"/>
                <a:ea typeface="Tahoma"/>
                <a:cs typeface="Tahoma"/>
                <a:sym typeface="Tahoma"/>
              </a:rPr>
              <a:t>året</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har</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styrelsen</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hållit</a:t>
            </a:r>
            <a:r>
              <a:rPr lang="en-US" sz="2200" b="0" i="0" u="none" strike="noStrike" cap="none" dirty="0">
                <a:solidFill>
                  <a:srgbClr val="000000"/>
                </a:solidFill>
                <a:latin typeface="Tahoma"/>
                <a:ea typeface="Tahoma"/>
                <a:cs typeface="Tahoma"/>
                <a:sym typeface="Tahoma"/>
              </a:rPr>
              <a:t> fem </a:t>
            </a:r>
            <a:r>
              <a:rPr lang="en-US" sz="2200" b="0" i="0" u="none" strike="noStrike" cap="none" dirty="0" err="1">
                <a:solidFill>
                  <a:srgbClr val="000000"/>
                </a:solidFill>
                <a:latin typeface="Tahoma"/>
                <a:ea typeface="Tahoma"/>
                <a:cs typeface="Tahoma"/>
                <a:sym typeface="Tahoma"/>
              </a:rPr>
              <a:t>ordinarie</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protokollförda</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möten</a:t>
            </a:r>
            <a:r>
              <a:rPr lang="en-US" sz="2200" b="0" i="0" u="none" strike="noStrike" cap="none" dirty="0">
                <a:solidFill>
                  <a:srgbClr val="000000"/>
                </a:solidFill>
                <a:latin typeface="Tahoma"/>
                <a:ea typeface="Tahoma"/>
                <a:cs typeface="Tahoma"/>
                <a:sym typeface="Tahoma"/>
              </a:rPr>
              <a:t>. </a:t>
            </a:r>
            <a:endParaRPr dirty="0"/>
          </a:p>
          <a:p>
            <a:pPr marL="0" marR="0" lvl="0" indent="0" algn="l" rtl="0">
              <a:lnSpc>
                <a:spcPct val="100000"/>
              </a:lnSpc>
              <a:spcBef>
                <a:spcPts val="1500"/>
              </a:spcBef>
              <a:spcAft>
                <a:spcPts val="0"/>
              </a:spcAft>
              <a:buClr>
                <a:srgbClr val="000000"/>
              </a:buClr>
              <a:buSzPts val="2200"/>
              <a:buFont typeface="Tahoma"/>
              <a:buNone/>
            </a:pPr>
            <a:r>
              <a:rPr lang="en-US" sz="2200" b="0" i="0" u="none" strike="noStrike" cap="none" dirty="0" err="1">
                <a:solidFill>
                  <a:srgbClr val="000000"/>
                </a:solidFill>
                <a:latin typeface="Tahoma"/>
                <a:ea typeface="Tahoma"/>
                <a:cs typeface="Tahoma"/>
                <a:sym typeface="Tahoma"/>
              </a:rPr>
              <a:t>Därtill</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årsmöte</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samt</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kortare</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planeringsmöten</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inför</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arrangemang</a:t>
            </a:r>
            <a:r>
              <a:rPr lang="en-US" sz="2200" b="0" i="0" u="none" strike="noStrike" cap="none" dirty="0">
                <a:solidFill>
                  <a:srgbClr val="000000"/>
                </a:solidFill>
                <a:latin typeface="Tahoma"/>
                <a:ea typeface="Tahoma"/>
                <a:cs typeface="Tahoma"/>
                <a:sym typeface="Tahoma"/>
              </a:rPr>
              <a:t>.</a:t>
            </a:r>
            <a:endParaRPr sz="4000" b="1" i="0" u="none" strike="noStrike" cap="none" dirty="0">
              <a:solidFill>
                <a:srgbClr val="000000"/>
              </a:solidFill>
              <a:latin typeface="Tahoma"/>
              <a:ea typeface="Tahoma"/>
              <a:cs typeface="Tahoma"/>
              <a:sym typeface="Tahoma"/>
            </a:endParaRPr>
          </a:p>
        </p:txBody>
      </p:sp>
      <p:sp>
        <p:nvSpPr>
          <p:cNvPr id="70" name="Google Shape;70;p3"/>
          <p:cNvSpPr/>
          <p:nvPr/>
        </p:nvSpPr>
        <p:spPr>
          <a:xfrm>
            <a:off x="5946838" y="1793243"/>
            <a:ext cx="6029718" cy="2781414"/>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800"/>
              <a:buFont typeface="Tahoma"/>
              <a:buNone/>
            </a:pPr>
            <a:r>
              <a:rPr lang="en-US" sz="2800" b="1" i="0" u="none" strike="noStrike" cap="none" dirty="0" err="1">
                <a:solidFill>
                  <a:srgbClr val="000000"/>
                </a:solidFill>
                <a:latin typeface="Tahoma"/>
                <a:ea typeface="Tahoma"/>
                <a:cs typeface="Tahoma"/>
                <a:sym typeface="Tahoma"/>
              </a:rPr>
              <a:t>Medlemmar</a:t>
            </a:r>
            <a:r>
              <a:rPr lang="en-US" sz="2800" b="1" i="0" u="none" strike="noStrike" cap="none" dirty="0">
                <a:solidFill>
                  <a:srgbClr val="000000"/>
                </a:solidFill>
                <a:latin typeface="Tahoma"/>
                <a:ea typeface="Tahoma"/>
                <a:cs typeface="Tahoma"/>
                <a:sym typeface="Tahoma"/>
              </a:rPr>
              <a:t> och </a:t>
            </a:r>
            <a:r>
              <a:rPr lang="en-US" sz="2800" b="1" i="0" u="none" strike="noStrike" cap="none" dirty="0" err="1">
                <a:solidFill>
                  <a:srgbClr val="000000"/>
                </a:solidFill>
                <a:latin typeface="Tahoma"/>
                <a:ea typeface="Tahoma"/>
                <a:cs typeface="Tahoma"/>
                <a:sym typeface="Tahoma"/>
              </a:rPr>
              <a:t>avgift</a:t>
            </a:r>
            <a:endParaRPr sz="4000" b="0" i="0" u="none" strike="noStrike" cap="none" dirty="0">
              <a:solidFill>
                <a:srgbClr val="000000"/>
              </a:solidFill>
              <a:latin typeface="Tahoma"/>
              <a:ea typeface="Tahoma"/>
              <a:cs typeface="Tahoma"/>
              <a:sym typeface="Tahoma"/>
            </a:endParaRPr>
          </a:p>
          <a:p>
            <a:pPr marL="0" marR="0" lvl="0" indent="0" algn="just" rtl="0">
              <a:lnSpc>
                <a:spcPct val="100000"/>
              </a:lnSpc>
              <a:spcBef>
                <a:spcPts val="1500"/>
              </a:spcBef>
              <a:spcAft>
                <a:spcPts val="0"/>
              </a:spcAft>
              <a:buClr>
                <a:srgbClr val="000000"/>
              </a:buClr>
              <a:buSzPts val="2200"/>
              <a:buFont typeface="Tahoma"/>
              <a:buNone/>
            </a:pPr>
            <a:r>
              <a:rPr lang="en-US" sz="2200" b="0" i="0" u="none" strike="noStrike" cap="none" dirty="0" err="1">
                <a:solidFill>
                  <a:srgbClr val="000000"/>
                </a:solidFill>
                <a:latin typeface="Tahoma"/>
                <a:ea typeface="Tahoma"/>
                <a:cs typeface="Tahoma"/>
                <a:sym typeface="Tahoma"/>
              </a:rPr>
              <a:t>Föreningen</a:t>
            </a:r>
            <a:r>
              <a:rPr lang="en-US" sz="2200" b="0" i="0" u="none" strike="noStrike" cap="none" dirty="0">
                <a:solidFill>
                  <a:srgbClr val="000000"/>
                </a:solidFill>
                <a:latin typeface="Tahoma"/>
                <a:ea typeface="Tahoma"/>
                <a:cs typeface="Tahoma"/>
                <a:sym typeface="Tahoma"/>
              </a:rPr>
              <a:t> hade vid </a:t>
            </a:r>
            <a:r>
              <a:rPr lang="en-US" sz="2200" b="0" i="0" u="none" strike="noStrike" cap="none" dirty="0" err="1">
                <a:solidFill>
                  <a:srgbClr val="000000"/>
                </a:solidFill>
                <a:latin typeface="Tahoma"/>
                <a:ea typeface="Tahoma"/>
                <a:cs typeface="Tahoma"/>
                <a:sym typeface="Tahoma"/>
              </a:rPr>
              <a:t>årsskiftet</a:t>
            </a:r>
            <a:r>
              <a:rPr lang="en-US" sz="2200" b="0" i="0" u="none" strike="noStrike" cap="none" dirty="0">
                <a:solidFill>
                  <a:srgbClr val="000000"/>
                </a:solidFill>
                <a:latin typeface="Tahoma"/>
                <a:ea typeface="Tahoma"/>
                <a:cs typeface="Tahoma"/>
                <a:sym typeface="Tahoma"/>
              </a:rPr>
              <a:t> 2022/2023 </a:t>
            </a:r>
            <a:r>
              <a:rPr lang="en-US" sz="2200" dirty="0">
                <a:latin typeface="Tahoma"/>
                <a:ea typeface="Tahoma"/>
                <a:cs typeface="Tahoma"/>
                <a:sym typeface="Tahoma"/>
              </a:rPr>
              <a:t>circa 160</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medlemmar</a:t>
            </a:r>
            <a:r>
              <a:rPr lang="en-US" sz="2200" b="0" i="0" u="none" strike="noStrike" cap="none" dirty="0">
                <a:solidFill>
                  <a:srgbClr val="000000"/>
                </a:solidFill>
                <a:latin typeface="Tahoma"/>
                <a:ea typeface="Tahoma"/>
                <a:cs typeface="Tahoma"/>
                <a:sym typeface="Tahoma"/>
              </a:rPr>
              <a:t>. </a:t>
            </a:r>
            <a:endParaRPr sz="4000" b="1" i="0" u="none" strike="noStrike" cap="none" dirty="0">
              <a:solidFill>
                <a:srgbClr val="000000"/>
              </a:solidFill>
              <a:latin typeface="Tahoma"/>
              <a:ea typeface="Tahoma"/>
              <a:cs typeface="Tahoma"/>
              <a:sym typeface="Tahoma"/>
            </a:endParaRPr>
          </a:p>
          <a:p>
            <a:pPr marL="0" marR="0" lvl="0" indent="0" algn="just" rtl="0">
              <a:lnSpc>
                <a:spcPct val="100000"/>
              </a:lnSpc>
              <a:spcBef>
                <a:spcPts val="1500"/>
              </a:spcBef>
              <a:spcAft>
                <a:spcPts val="0"/>
              </a:spcAft>
              <a:buClr>
                <a:srgbClr val="000000"/>
              </a:buClr>
              <a:buSzPts val="2200"/>
              <a:buFont typeface="Tahoma"/>
              <a:buNone/>
            </a:pPr>
            <a:r>
              <a:rPr lang="en-US" sz="2200" b="0" i="0" u="none" strike="noStrike" cap="none" dirty="0" err="1">
                <a:solidFill>
                  <a:srgbClr val="000000"/>
                </a:solidFill>
                <a:latin typeface="Tahoma"/>
                <a:ea typeface="Tahoma"/>
                <a:cs typeface="Tahoma"/>
                <a:sym typeface="Tahoma"/>
              </a:rPr>
              <a:t>Medlemsavgiften</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har</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varit</a:t>
            </a:r>
            <a:r>
              <a:rPr lang="en-US" sz="2200" b="0" i="0" u="none" strike="noStrike" cap="none" dirty="0">
                <a:solidFill>
                  <a:srgbClr val="000000"/>
                </a:solidFill>
                <a:latin typeface="Tahoma"/>
                <a:ea typeface="Tahoma"/>
                <a:cs typeface="Tahoma"/>
                <a:sym typeface="Tahoma"/>
              </a:rPr>
              <a:t> 100 kronor för </a:t>
            </a:r>
            <a:r>
              <a:rPr lang="en-US" sz="2200" b="0" i="0" u="none" strike="noStrike" cap="none" dirty="0" err="1">
                <a:solidFill>
                  <a:srgbClr val="000000"/>
                </a:solidFill>
                <a:latin typeface="Tahoma"/>
                <a:ea typeface="Tahoma"/>
                <a:cs typeface="Tahoma"/>
                <a:sym typeface="Tahoma"/>
              </a:rPr>
              <a:t>enskild</a:t>
            </a:r>
            <a:r>
              <a:rPr lang="en-US" sz="2200" b="0" i="0" u="none" strike="noStrike" cap="none" dirty="0">
                <a:solidFill>
                  <a:srgbClr val="000000"/>
                </a:solidFill>
                <a:latin typeface="Tahoma"/>
                <a:ea typeface="Tahoma"/>
                <a:cs typeface="Tahoma"/>
                <a:sym typeface="Tahoma"/>
              </a:rPr>
              <a:t> </a:t>
            </a:r>
            <a:r>
              <a:rPr lang="en-US" sz="2200" b="0" i="0" u="none" strike="noStrike" cap="none" dirty="0" err="1">
                <a:solidFill>
                  <a:srgbClr val="000000"/>
                </a:solidFill>
                <a:latin typeface="Tahoma"/>
                <a:ea typeface="Tahoma"/>
                <a:cs typeface="Tahoma"/>
                <a:sym typeface="Tahoma"/>
              </a:rPr>
              <a:t>medlem</a:t>
            </a:r>
            <a:r>
              <a:rPr lang="en-US" sz="2200" b="0" i="0" u="none" strike="noStrike" cap="none" dirty="0">
                <a:solidFill>
                  <a:srgbClr val="000000"/>
                </a:solidFill>
                <a:latin typeface="Tahoma"/>
                <a:ea typeface="Tahoma"/>
                <a:cs typeface="Tahoma"/>
                <a:sym typeface="Tahoma"/>
              </a:rPr>
              <a:t> och 150 kronor för </a:t>
            </a:r>
            <a:r>
              <a:rPr lang="en-US" sz="2200" b="0" i="0" u="none" strike="noStrike" cap="none" dirty="0" err="1">
                <a:solidFill>
                  <a:srgbClr val="000000"/>
                </a:solidFill>
                <a:latin typeface="Tahoma"/>
                <a:ea typeface="Tahoma"/>
                <a:cs typeface="Tahoma"/>
                <a:sym typeface="Tahoma"/>
              </a:rPr>
              <a:t>familj</a:t>
            </a:r>
            <a:r>
              <a:rPr lang="en-US" sz="2200" b="0" i="0" u="none" strike="noStrike" cap="none" dirty="0">
                <a:solidFill>
                  <a:srgbClr val="000000"/>
                </a:solidFill>
                <a:latin typeface="Tahoma"/>
                <a:ea typeface="Tahoma"/>
                <a:cs typeface="Tahoma"/>
                <a:sym typeface="Tahoma"/>
              </a:rPr>
              <a:t>.</a:t>
            </a:r>
            <a:endParaRPr sz="4000" b="1" i="1" u="none" strike="noStrike" cap="none" dirty="0">
              <a:solidFill>
                <a:srgbClr val="000000"/>
              </a:solidFill>
              <a:latin typeface="Tahoma"/>
              <a:ea typeface="Tahoma"/>
              <a:cs typeface="Tahoma"/>
              <a:sym typeface="Tahoma"/>
            </a:endParaRPr>
          </a:p>
        </p:txBody>
      </p:sp>
      <p:sp>
        <p:nvSpPr>
          <p:cNvPr id="71" name="Google Shape;71;p3"/>
          <p:cNvSpPr txBox="1"/>
          <p:nvPr/>
        </p:nvSpPr>
        <p:spPr>
          <a:xfrm>
            <a:off x="5773178" y="4695805"/>
            <a:ext cx="6833066" cy="481157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1200"/>
              </a:spcBef>
              <a:spcAft>
                <a:spcPts val="0"/>
              </a:spcAft>
              <a:buClr>
                <a:srgbClr val="000000"/>
              </a:buClr>
              <a:buSzPts val="2800"/>
              <a:buFont typeface="Tahoma"/>
              <a:buNone/>
            </a:pPr>
            <a:r>
              <a:rPr lang="en-US" sz="2800" b="1" i="0" u="none" strike="noStrike" cap="none">
                <a:solidFill>
                  <a:srgbClr val="000000"/>
                </a:solidFill>
                <a:latin typeface="Tahoma"/>
                <a:ea typeface="Tahoma"/>
                <a:cs typeface="Tahoma"/>
                <a:sym typeface="Tahoma"/>
              </a:rPr>
              <a:t>Aktiviteter</a:t>
            </a:r>
            <a:endParaRPr sz="2400" b="1"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Vandring runt Ältsjön med Upplandsstiftelsen</a:t>
            </a:r>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Fixardag i Kopphagen samt upprustning av Länna station</a:t>
            </a:r>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Midsommarfirande</a:t>
            </a:r>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Swingkattens event i augusti inställt pga. regnrisk</a:t>
            </a:r>
            <a:endParaRPr sz="22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Invigning av Servicepunkten – avtal med Uppsala kommun och Länna Macken</a:t>
            </a:r>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Julmarknad</a:t>
            </a:r>
            <a:endParaRPr/>
          </a:p>
          <a:p>
            <a:pPr marL="342900" marR="0" lvl="0" indent="-342900" algn="l" rtl="0">
              <a:lnSpc>
                <a:spcPct val="100000"/>
              </a:lnSpc>
              <a:spcBef>
                <a:spcPts val="1200"/>
              </a:spcBef>
              <a:spcAft>
                <a:spcPts val="0"/>
              </a:spcAft>
              <a:buClr>
                <a:srgbClr val="000000"/>
              </a:buClr>
              <a:buSzPts val="2200"/>
              <a:buFont typeface="Arial"/>
              <a:buChar char="•"/>
            </a:pPr>
            <a:r>
              <a:rPr lang="en-US" sz="2200" b="0" i="0" u="none" strike="noStrike" cap="none">
                <a:solidFill>
                  <a:srgbClr val="000000"/>
                </a:solidFill>
                <a:latin typeface="Helvetica Neue"/>
                <a:ea typeface="Helvetica Neue"/>
                <a:cs typeface="Helvetica Neue"/>
                <a:sym typeface="Helvetica Neue"/>
              </a:rPr>
              <a:t>Uthyrning av Kopphagen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6"/>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77" name="Google Shape;77;p6"/>
          <p:cNvSpPr/>
          <p:nvPr/>
        </p:nvSpPr>
        <p:spPr>
          <a:xfrm>
            <a:off x="10034025" y="245547"/>
            <a:ext cx="1952459"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Lötsjön</a:t>
            </a:r>
            <a:endParaRPr sz="4000" b="1" i="0" u="none" strike="noStrike" cap="none">
              <a:solidFill>
                <a:srgbClr val="000000"/>
              </a:solidFill>
              <a:latin typeface="Helvetica Neue"/>
              <a:ea typeface="Helvetica Neue"/>
              <a:cs typeface="Helvetica Neue"/>
              <a:sym typeface="Helvetica Neue"/>
            </a:endParaRPr>
          </a:p>
        </p:txBody>
      </p:sp>
      <p:sp>
        <p:nvSpPr>
          <p:cNvPr id="78" name="Google Shape;78;p6" descr="Blå blomma Clipart vektor illustrationer. Illustration av blommor - 73144134"/>
          <p:cNvSpPr/>
          <p:nvPr/>
        </p:nvSpPr>
        <p:spPr>
          <a:xfrm>
            <a:off x="155575" y="-868363"/>
            <a:ext cx="1695450" cy="18192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79" name="Google Shape;79;p6"/>
          <p:cNvSpPr txBox="1"/>
          <p:nvPr/>
        </p:nvSpPr>
        <p:spPr>
          <a:xfrm>
            <a:off x="1003300" y="1989932"/>
            <a:ext cx="11296276" cy="268791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På</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förra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årets</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årsmöte</a:t>
            </a:r>
            <a:r>
              <a:rPr lang="en-US" sz="2400" b="0" i="0" u="none" strike="noStrike" cap="none" dirty="0">
                <a:solidFill>
                  <a:srgbClr val="000000"/>
                </a:solidFill>
                <a:latin typeface="Helvetica Neue"/>
                <a:ea typeface="Helvetica Neue"/>
                <a:cs typeface="Helvetica Neue"/>
                <a:sym typeface="Helvetica Neue"/>
              </a:rPr>
              <a:t> togs </a:t>
            </a:r>
            <a:r>
              <a:rPr lang="en-US" sz="2400" b="0" i="0" u="none" strike="noStrike" cap="none" dirty="0" err="1">
                <a:solidFill>
                  <a:srgbClr val="000000"/>
                </a:solidFill>
                <a:latin typeface="Helvetica Neue"/>
                <a:ea typeface="Helvetica Neue"/>
                <a:cs typeface="Helvetica Neue"/>
                <a:sym typeface="Helvetica Neue"/>
              </a:rPr>
              <a:t>beslut</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att</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Länna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byalag</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uppmuntrar</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initiativ</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från</a:t>
            </a:r>
            <a:r>
              <a:rPr lang="en-US" sz="2400" b="0" i="0" u="none" strike="noStrike" cap="none" dirty="0">
                <a:solidFill>
                  <a:srgbClr val="000000"/>
                </a:solidFill>
                <a:latin typeface="Helvetica Neue"/>
                <a:ea typeface="Helvetica Neue"/>
                <a:cs typeface="Helvetica Neue"/>
                <a:sym typeface="Helvetica Neue"/>
              </a:rPr>
              <a:t> Björn och Lena Moberg </a:t>
            </a:r>
            <a:r>
              <a:rPr lang="en-US" sz="2400" b="0" i="0" u="none" strike="noStrike" cap="none" dirty="0" err="1">
                <a:solidFill>
                  <a:srgbClr val="000000"/>
                </a:solidFill>
                <a:latin typeface="Helvetica Neue"/>
                <a:ea typeface="Helvetica Neue"/>
                <a:cs typeface="Helvetica Neue"/>
                <a:sym typeface="Helvetica Neue"/>
              </a:rPr>
              <a:t>att</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försöka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förbättra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vattenkvaliteten</a:t>
            </a:r>
            <a:r>
              <a:rPr lang="en-US" sz="2400" b="0" i="0" u="none" strike="noStrike" cap="none" dirty="0">
                <a:solidFill>
                  <a:srgbClr val="000000"/>
                </a:solidFill>
                <a:latin typeface="Helvetica Neue"/>
                <a:ea typeface="Helvetica Neue"/>
                <a:cs typeface="Helvetica Neue"/>
                <a:sym typeface="Helvetica Neue"/>
              </a:rPr>
              <a:t> i </a:t>
            </a:r>
            <a:r>
              <a:rPr lang="en-US" sz="2400" b="0" i="0" u="none" strike="noStrike" cap="none" dirty="0" err="1">
                <a:solidFill>
                  <a:srgbClr val="000000"/>
                </a:solidFill>
                <a:latin typeface="Helvetica Neue"/>
                <a:ea typeface="Helvetica Neue"/>
                <a:cs typeface="Helvetica Neue"/>
                <a:sym typeface="Helvetica Neue"/>
              </a:rPr>
              <a:t>Lötsjön</a:t>
            </a:r>
            <a:r>
              <a:rPr lang="en-US" sz="2400" b="0" i="0" u="none" strike="noStrike" cap="none" dirty="0">
                <a:solidFill>
                  <a:srgbClr val="000000"/>
                </a:solidFill>
                <a:latin typeface="Helvetica Neue"/>
                <a:ea typeface="Helvetica Neue"/>
                <a:cs typeface="Helvetica Neue"/>
                <a:sym typeface="Helvetica Neue"/>
              </a:rPr>
              <a:t>.</a:t>
            </a:r>
            <a:endParaRPr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Sedan </a:t>
            </a:r>
            <a:r>
              <a:rPr lang="en-US" sz="2400" b="0" i="0" u="none" strike="noStrike" cap="none" dirty="0" err="1">
                <a:solidFill>
                  <a:srgbClr val="000000"/>
                </a:solidFill>
                <a:latin typeface="Helvetica Neue"/>
                <a:ea typeface="Helvetica Neue"/>
                <a:cs typeface="Helvetica Neue"/>
                <a:sym typeface="Helvetica Neue"/>
              </a:rPr>
              <a:t>dess</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har</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flera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kontakter</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tagits</a:t>
            </a:r>
            <a:r>
              <a:rPr lang="en-US" sz="2400" b="0" i="0" u="none" strike="noStrike" cap="none" dirty="0">
                <a:solidFill>
                  <a:srgbClr val="000000"/>
                </a:solidFill>
                <a:latin typeface="Helvetica Neue"/>
                <a:ea typeface="Helvetica Neue"/>
                <a:cs typeface="Helvetica Neue"/>
                <a:sym typeface="Helvetica Neue"/>
              </a:rPr>
              <a:t> av Lena och Björn.</a:t>
            </a:r>
            <a:endParaRPr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1" i="0" u="none" strike="noStrike" cap="none" dirty="0">
                <a:solidFill>
                  <a:srgbClr val="000000"/>
                </a:solidFill>
                <a:latin typeface="Helvetica Neue"/>
                <a:ea typeface="Helvetica Neue"/>
                <a:cs typeface="Helvetica Neue"/>
                <a:sym typeface="Helvetica Neue"/>
              </a:rPr>
              <a:t>Christoffer </a:t>
            </a:r>
            <a:r>
              <a:rPr lang="en-US" sz="2400" b="1" i="0" u="none" strike="noStrike" cap="none" dirty="0" err="1">
                <a:solidFill>
                  <a:srgbClr val="000000"/>
                </a:solidFill>
                <a:latin typeface="Helvetica Neue"/>
                <a:ea typeface="Helvetica Neue"/>
                <a:cs typeface="Helvetica Neue"/>
                <a:sym typeface="Helvetica Neue"/>
              </a:rPr>
              <a:t>Hallbäck</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åtgärssamordnare</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på</a:t>
            </a:r>
            <a:r>
              <a:rPr lang="en-US" sz="2400" b="1" i="0" u="none" strike="noStrike" cap="none" dirty="0">
                <a:solidFill>
                  <a:srgbClr val="000000"/>
                </a:solidFill>
                <a:latin typeface="Helvetica Neue"/>
                <a:ea typeface="Helvetica Neue"/>
                <a:cs typeface="Helvetica Neue"/>
                <a:sym typeface="Helvetica Neue"/>
              </a:rPr>
              <a:t> Uppsala </a:t>
            </a:r>
            <a:r>
              <a:rPr lang="en-US" sz="2400" b="1" i="0" u="none" strike="noStrike" cap="none" dirty="0" err="1">
                <a:solidFill>
                  <a:srgbClr val="000000"/>
                </a:solidFill>
                <a:latin typeface="Helvetica Neue"/>
                <a:ea typeface="Helvetica Neue"/>
                <a:cs typeface="Helvetica Neue"/>
                <a:sym typeface="Helvetica Neue"/>
              </a:rPr>
              <a:t>kommun</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medverkar</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på</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årsmötet</a:t>
            </a:r>
            <a:r>
              <a:rPr lang="en-US" sz="2400" b="1" i="0" u="none" strike="noStrike" cap="none" dirty="0">
                <a:solidFill>
                  <a:srgbClr val="000000"/>
                </a:solidFill>
                <a:latin typeface="Helvetica Neue"/>
                <a:ea typeface="Helvetica Neue"/>
                <a:cs typeface="Helvetica Neue"/>
                <a:sym typeface="Helvetica Neue"/>
              </a:rPr>
              <a:t> via video.</a:t>
            </a:r>
            <a:endParaRPr sz="2400" b="1" i="0" u="none" strike="noStrike" cap="none" dirty="0">
              <a:solidFill>
                <a:srgbClr val="000000"/>
              </a:solidFill>
              <a:latin typeface="Helvetica Neue"/>
              <a:ea typeface="Helvetica Neue"/>
              <a:cs typeface="Helvetica Neue"/>
              <a:sym typeface="Helvetica Neue"/>
            </a:endParaRPr>
          </a:p>
        </p:txBody>
      </p:sp>
      <p:sp>
        <p:nvSpPr>
          <p:cNvPr id="2" name="textruta 1">
            <a:extLst>
              <a:ext uri="{FF2B5EF4-FFF2-40B4-BE49-F238E27FC236}">
                <a16:creationId xmlns:a16="http://schemas.microsoft.com/office/drawing/2014/main" id="{9FE04075-6BFB-9225-8C55-09E7E71A709E}"/>
              </a:ext>
            </a:extLst>
          </p:cNvPr>
          <p:cNvSpPr txBox="1"/>
          <p:nvPr/>
        </p:nvSpPr>
        <p:spPr>
          <a:xfrm>
            <a:off x="155575" y="4876800"/>
            <a:ext cx="12526744" cy="4524315"/>
          </a:xfrm>
          <a:prstGeom prst="rect">
            <a:avLst/>
          </a:prstGeom>
          <a:noFill/>
        </p:spPr>
        <p:txBody>
          <a:bodyPr wrap="square" rtlCol="0">
            <a:spAutoFit/>
          </a:bodyPr>
          <a:lstStyle/>
          <a:p>
            <a:r>
              <a:rPr lang="sv-SE" sz="2400" dirty="0">
                <a:solidFill>
                  <a:srgbClr val="FF0000"/>
                </a:solidFill>
              </a:rPr>
              <a:t>Under mötet diskuterades processen framåt och kostnaden för detta. Huvudalternativ är en LOVA-ansökan, en sådan sker i två steg. Man kan få 80 % finansiering men övriga 20 % ska en annan part (t.ex. Länna byalag) betala. Kostar mer än vi har råd med. Kan vi ha en insamling av pengar eller kan vi få Holmen att betala (de äger marken)? </a:t>
            </a:r>
          </a:p>
          <a:p>
            <a:endParaRPr lang="sv-SE" sz="2400" dirty="0">
              <a:solidFill>
                <a:srgbClr val="FF0000"/>
              </a:solidFill>
            </a:endParaRPr>
          </a:p>
          <a:p>
            <a:r>
              <a:rPr lang="sv-SE" sz="2400" dirty="0">
                <a:solidFill>
                  <a:srgbClr val="FF0000"/>
                </a:solidFill>
              </a:rPr>
              <a:t>Christoffer kan hjälpa till att formulera en LOVA-ansökan. Vi bör kunna motivera varför sjön ska åtgärdas, t.ex. genom provtagningsdata. Nästa ansökningsdatum för LOVA är 14/7 och nästa därefter i december.</a:t>
            </a:r>
          </a:p>
          <a:p>
            <a:endParaRPr lang="sv-SE" sz="2400" dirty="0">
              <a:solidFill>
                <a:srgbClr val="FF0000"/>
              </a:solidFill>
            </a:endParaRPr>
          </a:p>
          <a:p>
            <a:r>
              <a:rPr lang="sv-SE" sz="2400" dirty="0">
                <a:solidFill>
                  <a:srgbClr val="FF0000"/>
                </a:solidFill>
              </a:rPr>
              <a:t>Även fiskeriföreningen bör involveras.</a:t>
            </a:r>
          </a:p>
          <a:p>
            <a:endParaRPr lang="sv-SE" sz="2400" dirty="0">
              <a:solidFill>
                <a:srgbClr val="FF0000"/>
              </a:solidFill>
            </a:endParaRPr>
          </a:p>
          <a:p>
            <a:r>
              <a:rPr lang="sv-SE" sz="2400" dirty="0">
                <a:solidFill>
                  <a:srgbClr val="FF0000"/>
                </a:solidFill>
              </a:rPr>
              <a:t>Slutsats: Den nya styrelsen och Lena och Björn Moberg ska bestämma hur vi går vidare.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4"/>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85" name="Google Shape;85;p4"/>
          <p:cNvSpPr/>
          <p:nvPr/>
        </p:nvSpPr>
        <p:spPr>
          <a:xfrm>
            <a:off x="9114020" y="7135318"/>
            <a:ext cx="3747541" cy="2618282"/>
          </a:xfrm>
          <a:prstGeom prst="rect">
            <a:avLst/>
          </a:prstGeom>
          <a:solidFill>
            <a:schemeClr val="lt1"/>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86" name="Google Shape;86;p4"/>
          <p:cNvSpPr/>
          <p:nvPr/>
        </p:nvSpPr>
        <p:spPr>
          <a:xfrm>
            <a:off x="9687175" y="245548"/>
            <a:ext cx="2919069"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Kopphagen</a:t>
            </a:r>
            <a:endParaRPr sz="4000" b="1" i="0" u="none" strike="noStrike" cap="none">
              <a:solidFill>
                <a:srgbClr val="000000"/>
              </a:solidFill>
              <a:latin typeface="Helvetica Neue"/>
              <a:ea typeface="Helvetica Neue"/>
              <a:cs typeface="Helvetica Neue"/>
              <a:sym typeface="Helvetica Neue"/>
            </a:endParaRPr>
          </a:p>
        </p:txBody>
      </p:sp>
      <p:sp>
        <p:nvSpPr>
          <p:cNvPr id="87" name="Google Shape;87;p4"/>
          <p:cNvSpPr txBox="1"/>
          <p:nvPr/>
        </p:nvSpPr>
        <p:spPr>
          <a:xfrm>
            <a:off x="564606" y="1772453"/>
            <a:ext cx="10569559" cy="3672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200"/>
              <a:buFont typeface="Helvetica Neue"/>
              <a:buNone/>
            </a:pPr>
            <a:r>
              <a:rPr lang="en-US" sz="3200" b="1" i="0" u="none" strike="noStrike" cap="none" dirty="0" err="1">
                <a:solidFill>
                  <a:srgbClr val="000000"/>
                </a:solidFill>
                <a:latin typeface="Helvetica Neue"/>
                <a:ea typeface="Helvetica Neue"/>
                <a:cs typeface="Helvetica Neue"/>
                <a:sym typeface="Helvetica Neue"/>
              </a:rPr>
              <a:t>Nöje</a:t>
            </a:r>
            <a:r>
              <a:rPr lang="en-US" sz="3200" b="1" i="0" u="none" strike="noStrike" cap="none" dirty="0">
                <a:solidFill>
                  <a:srgbClr val="000000"/>
                </a:solidFill>
                <a:latin typeface="Helvetica Neue"/>
                <a:ea typeface="Helvetica Neue"/>
                <a:cs typeface="Helvetica Neue"/>
                <a:sym typeface="Helvetica Neue"/>
              </a:rPr>
              <a:t> (</a:t>
            </a:r>
            <a:r>
              <a:rPr lang="en-US" sz="3200" b="1" i="0" u="none" strike="noStrike" cap="none" dirty="0" err="1">
                <a:solidFill>
                  <a:srgbClr val="000000"/>
                </a:solidFill>
                <a:latin typeface="Helvetica Neue"/>
                <a:ea typeface="Helvetica Neue"/>
                <a:cs typeface="Helvetica Neue"/>
                <a:sym typeface="Helvetica Neue"/>
              </a:rPr>
              <a:t>som</a:t>
            </a:r>
            <a:r>
              <a:rPr lang="en-US" sz="3200" b="1" i="0" u="none" strike="noStrike" cap="none" dirty="0">
                <a:solidFill>
                  <a:srgbClr val="000000"/>
                </a:solidFill>
                <a:latin typeface="Helvetica Neue"/>
                <a:ea typeface="Helvetica Neue"/>
                <a:cs typeface="Helvetica Neue"/>
                <a:sym typeface="Helvetica Neue"/>
              </a:rPr>
              <a:t> </a:t>
            </a:r>
            <a:r>
              <a:rPr lang="en-US" sz="3200" b="1" i="0" u="none" strike="noStrike" cap="none" dirty="0" err="1">
                <a:solidFill>
                  <a:srgbClr val="000000"/>
                </a:solidFill>
                <a:latin typeface="Helvetica Neue"/>
                <a:ea typeface="Helvetica Neue"/>
                <a:cs typeface="Helvetica Neue"/>
                <a:sym typeface="Helvetica Neue"/>
              </a:rPr>
              <a:t>också</a:t>
            </a:r>
            <a:r>
              <a:rPr lang="en-US" sz="3200" b="1" i="0" u="none" strike="noStrike" cap="none" dirty="0">
                <a:solidFill>
                  <a:srgbClr val="000000"/>
                </a:solidFill>
                <a:latin typeface="Helvetica Neue"/>
                <a:ea typeface="Helvetica Neue"/>
                <a:cs typeface="Helvetica Neue"/>
                <a:sym typeface="Helvetica Neue"/>
              </a:rPr>
              <a:t> </a:t>
            </a:r>
            <a:r>
              <a:rPr lang="en-US" sz="3200" b="1" i="0" u="none" strike="noStrike" cap="none" dirty="0" err="1">
                <a:solidFill>
                  <a:srgbClr val="000000"/>
                </a:solidFill>
                <a:latin typeface="Helvetica Neue"/>
                <a:ea typeface="Helvetica Neue"/>
                <a:cs typeface="Helvetica Neue"/>
                <a:sym typeface="Helvetica Neue"/>
              </a:rPr>
              <a:t>är</a:t>
            </a:r>
            <a:r>
              <a:rPr lang="en-US" sz="3200" b="1" i="0" u="none" strike="noStrike" cap="none" dirty="0">
                <a:solidFill>
                  <a:srgbClr val="000000"/>
                </a:solidFill>
                <a:latin typeface="Helvetica Neue"/>
                <a:ea typeface="Helvetica Neue"/>
                <a:cs typeface="Helvetica Neue"/>
                <a:sym typeface="Helvetica Neue"/>
              </a:rPr>
              <a:t> </a:t>
            </a:r>
            <a:r>
              <a:rPr lang="en-US" sz="3200" b="1" i="0" u="none" strike="noStrike" cap="none" dirty="0" err="1">
                <a:solidFill>
                  <a:srgbClr val="000000"/>
                </a:solidFill>
                <a:latin typeface="Helvetica Neue"/>
                <a:ea typeface="Helvetica Neue"/>
                <a:cs typeface="Helvetica Neue"/>
                <a:sym typeface="Helvetica Neue"/>
              </a:rPr>
              <a:t>nytta</a:t>
            </a:r>
            <a:r>
              <a:rPr lang="en-US" sz="3200" b="1" i="0" u="none" strike="noStrike" cap="none" dirty="0">
                <a:solidFill>
                  <a:srgbClr val="000000"/>
                </a:solidFill>
                <a:latin typeface="Helvetica Neue"/>
                <a:ea typeface="Helvetica Neue"/>
                <a:cs typeface="Helvetica Neue"/>
                <a:sym typeface="Helvetica Neue"/>
              </a:rPr>
              <a:t> </a:t>
            </a:r>
            <a:r>
              <a:rPr lang="en-US" sz="3200" b="1" i="0" u="none" strike="noStrike" cap="none" dirty="0" err="1">
                <a:solidFill>
                  <a:srgbClr val="000000"/>
                </a:solidFill>
                <a:latin typeface="Helvetica Neue"/>
                <a:ea typeface="Helvetica Neue"/>
                <a:cs typeface="Helvetica Neue"/>
                <a:sym typeface="Helvetica Neue"/>
              </a:rPr>
              <a:t>eftersom</a:t>
            </a:r>
            <a:r>
              <a:rPr lang="en-US" sz="3200" b="1" i="0" u="none" strike="noStrike" cap="none" dirty="0">
                <a:solidFill>
                  <a:srgbClr val="000000"/>
                </a:solidFill>
                <a:latin typeface="Helvetica Neue"/>
                <a:ea typeface="Helvetica Neue"/>
                <a:cs typeface="Helvetica Neue"/>
                <a:sym typeface="Helvetica Neue"/>
              </a:rPr>
              <a:t> det ger </a:t>
            </a:r>
            <a:r>
              <a:rPr lang="en-US" sz="3200" b="1" i="0" u="none" strike="noStrike" cap="none" dirty="0" err="1">
                <a:solidFill>
                  <a:srgbClr val="000000"/>
                </a:solidFill>
                <a:latin typeface="Helvetica Neue"/>
                <a:ea typeface="Helvetica Neue"/>
                <a:cs typeface="Helvetica Neue"/>
                <a:sym typeface="Helvetica Neue"/>
              </a:rPr>
              <a:t>inkomster</a:t>
            </a:r>
            <a:r>
              <a:rPr lang="en-US" sz="3200" b="1" i="0" u="none" strike="noStrike" cap="none" dirty="0">
                <a:solidFill>
                  <a:srgbClr val="000000"/>
                </a:solidFill>
                <a:latin typeface="Helvetica Neue"/>
                <a:ea typeface="Helvetica Neue"/>
                <a:cs typeface="Helvetica Neue"/>
                <a:sym typeface="Helvetica Neue"/>
              </a:rPr>
              <a:t>)</a:t>
            </a:r>
            <a:endParaRPr dirty="0"/>
          </a:p>
          <a:p>
            <a:pPr marL="0" marR="0" lvl="0" indent="0" algn="l" rtl="0">
              <a:lnSpc>
                <a:spcPct val="100000"/>
              </a:lnSpc>
              <a:spcBef>
                <a:spcPts val="0"/>
              </a:spcBef>
              <a:spcAft>
                <a:spcPts val="0"/>
              </a:spcAft>
              <a:buClr>
                <a:srgbClr val="000000"/>
              </a:buClr>
              <a:buSzPts val="2400"/>
              <a:buFont typeface="Tahoma"/>
              <a:buNone/>
            </a:pPr>
            <a:r>
              <a:rPr lang="en-US" sz="2400" b="0" i="0" u="none" strike="noStrike" cap="none" dirty="0" err="1">
                <a:solidFill>
                  <a:srgbClr val="000000"/>
                </a:solidFill>
                <a:latin typeface="Tahoma"/>
                <a:ea typeface="Tahoma"/>
                <a:cs typeface="Tahoma"/>
                <a:sym typeface="Tahoma"/>
              </a:rPr>
              <a:t>Midsommarfirande</a:t>
            </a:r>
            <a:r>
              <a:rPr lang="en-US" sz="2400" b="0" i="0" u="none" strike="noStrike" cap="none" dirty="0">
                <a:solidFill>
                  <a:srgbClr val="000000"/>
                </a:solidFill>
                <a:latin typeface="Tahoma"/>
                <a:ea typeface="Tahoma"/>
                <a:cs typeface="Tahoma"/>
                <a:sym typeface="Tahoma"/>
              </a:rPr>
              <a:t> i </a:t>
            </a:r>
            <a:r>
              <a:rPr lang="en-US" sz="2400" b="0" i="0" u="none" strike="noStrike" cap="none" dirty="0" err="1">
                <a:solidFill>
                  <a:srgbClr val="000000"/>
                </a:solidFill>
                <a:latin typeface="Tahoma"/>
                <a:ea typeface="Tahoma"/>
                <a:cs typeface="Tahoma"/>
                <a:sym typeface="Tahoma"/>
              </a:rPr>
              <a:t>högsommarvärme</a:t>
            </a:r>
            <a:r>
              <a:rPr lang="en-US" sz="2400" b="0" i="0" u="none" strike="noStrike" cap="none" dirty="0">
                <a:solidFill>
                  <a:srgbClr val="000000"/>
                </a:solidFill>
                <a:latin typeface="Tahoma"/>
                <a:ea typeface="Tahoma"/>
                <a:cs typeface="Tahoma"/>
                <a:sym typeface="Tahoma"/>
              </a:rPr>
              <a:t> med </a:t>
            </a:r>
            <a:r>
              <a:rPr lang="en-US" sz="2400" b="0" i="0" u="none" strike="noStrike" cap="none" dirty="0" err="1">
                <a:solidFill>
                  <a:srgbClr val="000000"/>
                </a:solidFill>
                <a:latin typeface="Tahoma"/>
                <a:ea typeface="Tahoma"/>
                <a:cs typeface="Tahoma"/>
                <a:sym typeface="Tahoma"/>
              </a:rPr>
              <a:t>många</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deltagare</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Kiosken</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sålde</a:t>
            </a:r>
            <a:r>
              <a:rPr lang="en-US" sz="2400" b="0" i="0" u="none" strike="noStrike" cap="none" dirty="0">
                <a:solidFill>
                  <a:srgbClr val="000000"/>
                </a:solidFill>
                <a:latin typeface="Tahoma"/>
                <a:ea typeface="Tahoma"/>
                <a:cs typeface="Tahoma"/>
                <a:sym typeface="Tahoma"/>
              </a:rPr>
              <a:t> slut </a:t>
            </a:r>
            <a:r>
              <a:rPr lang="en-US" sz="2400" b="0" i="0" u="none" strike="noStrike" cap="none" dirty="0" err="1">
                <a:solidFill>
                  <a:srgbClr val="000000"/>
                </a:solidFill>
                <a:latin typeface="Tahoma"/>
                <a:ea typeface="Tahoma"/>
                <a:cs typeface="Tahoma"/>
                <a:sym typeface="Tahoma"/>
              </a:rPr>
              <a:t>på</a:t>
            </a:r>
            <a:r>
              <a:rPr lang="en-US" sz="2400" b="0" i="0" u="none" strike="noStrike" cap="none" dirty="0">
                <a:solidFill>
                  <a:srgbClr val="000000"/>
                </a:solidFill>
                <a:latin typeface="Tahoma"/>
                <a:ea typeface="Tahoma"/>
                <a:cs typeface="Tahoma"/>
                <a:sym typeface="Tahoma"/>
              </a:rPr>
              <a:t> det </a:t>
            </a:r>
            <a:r>
              <a:rPr lang="en-US" sz="2400" b="0" i="0" u="none" strike="noStrike" cap="none" dirty="0" err="1">
                <a:solidFill>
                  <a:srgbClr val="000000"/>
                </a:solidFill>
                <a:latin typeface="Tahoma"/>
                <a:ea typeface="Tahoma"/>
                <a:cs typeface="Tahoma"/>
                <a:sym typeface="Tahoma"/>
              </a:rPr>
              <a:t>mesta</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Cirka</a:t>
            </a:r>
            <a:r>
              <a:rPr lang="en-US" sz="2400" b="0" i="0" u="none" strike="noStrike" cap="none" dirty="0">
                <a:solidFill>
                  <a:srgbClr val="000000"/>
                </a:solidFill>
                <a:latin typeface="Tahoma"/>
                <a:ea typeface="Tahoma"/>
                <a:cs typeface="Tahoma"/>
                <a:sym typeface="Tahoma"/>
              </a:rPr>
              <a:t> 15 </a:t>
            </a:r>
            <a:r>
              <a:rPr lang="en-US" sz="2400" b="0" i="0" u="none" strike="noStrike" cap="none" dirty="0" err="1">
                <a:solidFill>
                  <a:srgbClr val="000000"/>
                </a:solidFill>
                <a:latin typeface="Tahoma"/>
                <a:ea typeface="Tahoma"/>
                <a:cs typeface="Tahoma"/>
                <a:sym typeface="Tahoma"/>
              </a:rPr>
              <a:t>tkr</a:t>
            </a:r>
            <a:r>
              <a:rPr lang="en-US" sz="2400" b="0" i="0" u="none" strike="noStrike" cap="none" dirty="0">
                <a:solidFill>
                  <a:srgbClr val="000000"/>
                </a:solidFill>
                <a:latin typeface="Tahoma"/>
                <a:ea typeface="Tahoma"/>
                <a:cs typeface="Tahoma"/>
                <a:sym typeface="Tahoma"/>
              </a:rPr>
              <a:t> i </a:t>
            </a:r>
            <a:r>
              <a:rPr lang="en-US" sz="2400" b="0" i="0" u="none" strike="noStrike" cap="none" dirty="0" err="1">
                <a:solidFill>
                  <a:srgbClr val="000000"/>
                </a:solidFill>
                <a:latin typeface="Tahoma"/>
                <a:ea typeface="Tahoma"/>
                <a:cs typeface="Tahoma"/>
                <a:sym typeface="Tahoma"/>
              </a:rPr>
              <a:t>vinst</a:t>
            </a:r>
            <a:r>
              <a:rPr lang="en-US" sz="2400" b="0" i="0" u="none" strike="noStrike" cap="none" dirty="0">
                <a:solidFill>
                  <a:srgbClr val="000000"/>
                </a:solidFill>
                <a:latin typeface="Tahoma"/>
                <a:ea typeface="Tahoma"/>
                <a:cs typeface="Tahoma"/>
                <a:sym typeface="Tahoma"/>
              </a:rPr>
              <a:t>.</a:t>
            </a:r>
            <a:endParaRPr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Tahoma"/>
              <a:buNone/>
            </a:pPr>
            <a:r>
              <a:rPr lang="en-US" sz="2400" b="0" i="0" u="none" strike="noStrike" cap="none" dirty="0" err="1">
                <a:solidFill>
                  <a:srgbClr val="000000"/>
                </a:solidFill>
                <a:latin typeface="Tahoma"/>
                <a:ea typeface="Tahoma"/>
                <a:cs typeface="Tahoma"/>
                <a:sym typeface="Tahoma"/>
              </a:rPr>
              <a:t>Julmarknad</a:t>
            </a:r>
            <a:r>
              <a:rPr lang="en-US" sz="2400" b="0" i="0" u="none" strike="noStrike" cap="none" dirty="0">
                <a:solidFill>
                  <a:srgbClr val="000000"/>
                </a:solidFill>
                <a:latin typeface="Tahoma"/>
                <a:ea typeface="Tahoma"/>
                <a:cs typeface="Tahoma"/>
                <a:sym typeface="Tahoma"/>
              </a:rPr>
              <a:t> med </a:t>
            </a:r>
            <a:r>
              <a:rPr lang="en-US" sz="2400" b="0" i="0" u="none" strike="noStrike" cap="none" dirty="0" err="1">
                <a:solidFill>
                  <a:srgbClr val="000000"/>
                </a:solidFill>
                <a:latin typeface="Tahoma"/>
                <a:ea typeface="Tahoma"/>
                <a:cs typeface="Tahoma"/>
                <a:sym typeface="Tahoma"/>
              </a:rPr>
              <a:t>få</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utställare</a:t>
            </a:r>
            <a:r>
              <a:rPr lang="en-US" sz="2400" b="0" i="0" u="none" strike="noStrike" cap="none" dirty="0">
                <a:solidFill>
                  <a:srgbClr val="000000"/>
                </a:solidFill>
                <a:latin typeface="Tahoma"/>
                <a:ea typeface="Tahoma"/>
                <a:cs typeface="Tahoma"/>
                <a:sym typeface="Tahoma"/>
              </a:rPr>
              <a:t> och </a:t>
            </a:r>
            <a:r>
              <a:rPr lang="en-US" sz="2400" b="0" i="0" u="none" strike="noStrike" cap="none" dirty="0" err="1">
                <a:solidFill>
                  <a:srgbClr val="000000"/>
                </a:solidFill>
                <a:latin typeface="Tahoma"/>
                <a:ea typeface="Tahoma"/>
                <a:cs typeface="Tahoma"/>
                <a:sym typeface="Tahoma"/>
              </a:rPr>
              <a:t>frivilliga</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delvis</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pga</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sjukdomar</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Ändå</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ett</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lyckat</a:t>
            </a:r>
            <a:r>
              <a:rPr lang="en-US" sz="2400" b="0" i="0" u="none" strike="noStrike" cap="none" dirty="0">
                <a:solidFill>
                  <a:srgbClr val="000000"/>
                </a:solidFill>
                <a:latin typeface="Tahoma"/>
                <a:ea typeface="Tahoma"/>
                <a:cs typeface="Tahoma"/>
                <a:sym typeface="Tahoma"/>
              </a:rPr>
              <a:t> </a:t>
            </a:r>
            <a:r>
              <a:rPr lang="en-US" sz="2400" b="0" i="0" u="none" strike="noStrike" cap="none" dirty="0" err="1">
                <a:solidFill>
                  <a:srgbClr val="000000"/>
                </a:solidFill>
                <a:latin typeface="Tahoma"/>
                <a:ea typeface="Tahoma"/>
                <a:cs typeface="Tahoma"/>
                <a:sym typeface="Tahoma"/>
              </a:rPr>
              <a:t>arrangemang</a:t>
            </a:r>
            <a:r>
              <a:rPr lang="en-US" sz="2400" b="0" i="0" u="none" strike="noStrike" cap="none" dirty="0">
                <a:solidFill>
                  <a:srgbClr val="000000"/>
                </a:solidFill>
                <a:latin typeface="Tahoma"/>
                <a:ea typeface="Tahoma"/>
                <a:cs typeface="Tahoma"/>
                <a:sym typeface="Tahoma"/>
              </a:rPr>
              <a:t> till slut. Under 1000 </a:t>
            </a:r>
            <a:r>
              <a:rPr lang="en-US" sz="2400" b="0" i="0" u="none" strike="noStrike" cap="none" dirty="0" err="1">
                <a:solidFill>
                  <a:srgbClr val="000000"/>
                </a:solidFill>
                <a:latin typeface="Tahoma"/>
                <a:ea typeface="Tahoma"/>
                <a:cs typeface="Tahoma"/>
                <a:sym typeface="Tahoma"/>
              </a:rPr>
              <a:t>kr</a:t>
            </a:r>
            <a:r>
              <a:rPr lang="en-US" sz="2400" b="0" i="0" u="none" strike="noStrike" cap="none" dirty="0">
                <a:solidFill>
                  <a:srgbClr val="000000"/>
                </a:solidFill>
                <a:latin typeface="Tahoma"/>
                <a:ea typeface="Tahoma"/>
                <a:cs typeface="Tahoma"/>
                <a:sym typeface="Tahoma"/>
              </a:rPr>
              <a:t> i </a:t>
            </a:r>
            <a:r>
              <a:rPr lang="en-US" sz="2400" b="0" i="0" u="none" strike="noStrike" cap="none" dirty="0" err="1">
                <a:solidFill>
                  <a:srgbClr val="000000"/>
                </a:solidFill>
                <a:latin typeface="Tahoma"/>
                <a:ea typeface="Tahoma"/>
                <a:cs typeface="Tahoma"/>
                <a:sym typeface="Tahoma"/>
              </a:rPr>
              <a:t>vinst</a:t>
            </a:r>
            <a:r>
              <a:rPr lang="en-US" sz="2400" b="0" i="0" u="none" strike="noStrike" cap="none" dirty="0">
                <a:solidFill>
                  <a:srgbClr val="000000"/>
                </a:solidFill>
                <a:latin typeface="Tahoma"/>
                <a:ea typeface="Tahoma"/>
                <a:cs typeface="Tahoma"/>
                <a:sym typeface="Tahoma"/>
              </a:rPr>
              <a:t>.</a:t>
            </a:r>
            <a:endParaRPr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3200"/>
              <a:buFont typeface="Helvetica Neue"/>
              <a:buNone/>
            </a:pPr>
            <a:endParaRPr sz="3200" b="1" i="0" u="none" strike="noStrike" cap="none" dirty="0">
              <a:solidFill>
                <a:srgbClr val="000000"/>
              </a:solidFill>
              <a:latin typeface="Helvetica Neue"/>
              <a:ea typeface="Helvetica Neue"/>
              <a:cs typeface="Helvetica Neue"/>
              <a:sym typeface="Helvetica Neue"/>
            </a:endParaRPr>
          </a:p>
        </p:txBody>
      </p:sp>
      <p:sp>
        <p:nvSpPr>
          <p:cNvPr id="88" name="Google Shape;88;p4"/>
          <p:cNvSpPr txBox="1"/>
          <p:nvPr/>
        </p:nvSpPr>
        <p:spPr>
          <a:xfrm>
            <a:off x="564606" y="5499734"/>
            <a:ext cx="12022588" cy="311880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dk1"/>
              </a:buClr>
              <a:buSzPts val="2800"/>
              <a:buFont typeface="Tahoma"/>
              <a:buNone/>
            </a:pPr>
            <a:r>
              <a:rPr lang="en-US" sz="2800" b="1" i="0" u="none" strike="noStrike" cap="none">
                <a:solidFill>
                  <a:schemeClr val="dk1"/>
                </a:solidFill>
                <a:latin typeface="Tahoma"/>
                <a:ea typeface="Tahoma"/>
                <a:cs typeface="Tahoma"/>
                <a:sym typeface="Tahoma"/>
              </a:rPr>
              <a:t>Nytta (som också är nöje om alla trevliga Lännabor är där)</a:t>
            </a:r>
            <a:endParaRPr sz="2400" b="1"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Tahoma"/>
              <a:buNone/>
            </a:pPr>
            <a:r>
              <a:rPr lang="en-US" sz="2400" b="0" i="0" u="none" strike="noStrike" cap="none">
                <a:solidFill>
                  <a:schemeClr val="dk1"/>
                </a:solidFill>
                <a:latin typeface="Tahoma"/>
                <a:ea typeface="Tahoma"/>
                <a:cs typeface="Tahoma"/>
                <a:sym typeface="Tahoma"/>
              </a:rPr>
              <a:t>Fixardag under våren med få deltagare. Sly flyttat och ”Sörens bod” färdigmålad på 3 av 4 sidor. Fixardagen på hösten inställd.</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Tahoma"/>
              <a:buNone/>
            </a:pPr>
            <a:r>
              <a:rPr lang="en-US" sz="2400" b="0" i="0" u="none" strike="noStrike" cap="none">
                <a:solidFill>
                  <a:schemeClr val="dk1"/>
                </a:solidFill>
                <a:latin typeface="Tahoma"/>
                <a:ea typeface="Tahoma"/>
                <a:cs typeface="Tahoma"/>
                <a:sym typeface="Tahoma"/>
              </a:rPr>
              <a:t>Elinsamling, som inbringade cirka 25 tkr, möjliggjorde byte av elcentraler (Ektomta teknik) samt diverse förbättringar för belysning och elsäkerhet (Thomas Romppala och Per Aringskog). Alla som bidragit ekonomiskt har fått sitt namn på en tavla på dansbanan.</a:t>
            </a:r>
            <a:endParaRPr sz="6000" b="0" i="0" u="none" strike="noStrike" cap="non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5"/>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94" name="Google Shape;94;p5"/>
          <p:cNvSpPr/>
          <p:nvPr/>
        </p:nvSpPr>
        <p:spPr>
          <a:xfrm>
            <a:off x="10146237" y="245547"/>
            <a:ext cx="1840247"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Ältsjön</a:t>
            </a:r>
            <a:endParaRPr sz="4000" b="1" i="0" u="none" strike="noStrike" cap="none">
              <a:solidFill>
                <a:srgbClr val="000000"/>
              </a:solidFill>
              <a:latin typeface="Helvetica Neue"/>
              <a:ea typeface="Helvetica Neue"/>
              <a:cs typeface="Helvetica Neue"/>
              <a:sym typeface="Helvetica Neue"/>
            </a:endParaRPr>
          </a:p>
        </p:txBody>
      </p:sp>
      <p:sp>
        <p:nvSpPr>
          <p:cNvPr id="95" name="Google Shape;95;p5"/>
          <p:cNvSpPr txBox="1"/>
          <p:nvPr/>
        </p:nvSpPr>
        <p:spPr>
          <a:xfrm>
            <a:off x="141618" y="2363645"/>
            <a:ext cx="11830162" cy="533479"/>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Ett samarbete mellan Upplandsstiftelsen, Holmen och Länna Byalag</a:t>
            </a:r>
            <a:endParaRPr sz="2800" b="1" i="0" u="none" strike="noStrike" cap="none">
              <a:solidFill>
                <a:srgbClr val="000000"/>
              </a:solidFill>
              <a:latin typeface="Helvetica Neue"/>
              <a:ea typeface="Helvetica Neue"/>
              <a:cs typeface="Helvetica Neue"/>
              <a:sym typeface="Helvetica Neue"/>
            </a:endParaRPr>
          </a:p>
        </p:txBody>
      </p:sp>
      <p:grpSp>
        <p:nvGrpSpPr>
          <p:cNvPr id="96" name="Google Shape;96;p5"/>
          <p:cNvGrpSpPr/>
          <p:nvPr/>
        </p:nvGrpSpPr>
        <p:grpSpPr>
          <a:xfrm>
            <a:off x="434438" y="3375171"/>
            <a:ext cx="4669545" cy="4355067"/>
            <a:chOff x="6417671" y="1369656"/>
            <a:chExt cx="7229475" cy="7029450"/>
          </a:xfrm>
        </p:grpSpPr>
        <p:pic>
          <p:nvPicPr>
            <p:cNvPr id="97" name="Google Shape;97;p5"/>
            <p:cNvPicPr preferRelativeResize="0"/>
            <p:nvPr/>
          </p:nvPicPr>
          <p:blipFill rotWithShape="1">
            <a:blip r:embed="rId4">
              <a:alphaModFix/>
            </a:blip>
            <a:srcRect/>
            <a:stretch/>
          </p:blipFill>
          <p:spPr>
            <a:xfrm>
              <a:off x="6417671" y="1369656"/>
              <a:ext cx="7229475" cy="7029450"/>
            </a:xfrm>
            <a:prstGeom prst="rect">
              <a:avLst/>
            </a:prstGeom>
            <a:noFill/>
            <a:ln>
              <a:noFill/>
            </a:ln>
          </p:spPr>
        </p:pic>
        <p:sp>
          <p:nvSpPr>
            <p:cNvPr id="98" name="Google Shape;98;p5"/>
            <p:cNvSpPr/>
            <p:nvPr/>
          </p:nvSpPr>
          <p:spPr>
            <a:xfrm>
              <a:off x="11004698" y="6198780"/>
              <a:ext cx="2477385" cy="1648047"/>
            </a:xfrm>
            <a:prstGeom prst="rect">
              <a:avLst/>
            </a:prstGeom>
            <a:solidFill>
              <a:srgbClr val="CBF4BC"/>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endParaRPr sz="2400" b="0" i="0" u="none" strike="noStrike" cap="none">
                <a:solidFill>
                  <a:srgbClr val="FFFFFF"/>
                </a:solidFill>
                <a:latin typeface="Helvetica Neue Light"/>
                <a:ea typeface="Helvetica Neue Light"/>
                <a:cs typeface="Helvetica Neue Light"/>
                <a:sym typeface="Helvetica Neue Light"/>
              </a:endParaRPr>
            </a:p>
          </p:txBody>
        </p:sp>
      </p:grpSp>
      <p:sp>
        <p:nvSpPr>
          <p:cNvPr id="99" name="Google Shape;99;p5"/>
          <p:cNvSpPr txBox="1"/>
          <p:nvPr/>
        </p:nvSpPr>
        <p:spPr>
          <a:xfrm>
            <a:off x="5759672" y="3559837"/>
            <a:ext cx="7101889" cy="342657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Länna Byalag har i över 10 år ansvarat för skötseln av vandringsled runt Ältsjön mot en timersättning.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Inga aktiviteter under 2022.</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Den 24 april anordnade Upplandsstiftelsen och Länna byalag en guidad vandring runt Ältsjöstigen med grillning för att fira att stiftelsen fyller 50 år. Cirka 20 deltagare.</a:t>
            </a:r>
            <a:endParaRPr/>
          </a:p>
        </p:txBody>
      </p:sp>
      <p:sp>
        <p:nvSpPr>
          <p:cNvPr id="100" name="Google Shape;100;p5" descr="Blå blomma Clipart vektor illustrationer. Illustration av blommor - 73144134"/>
          <p:cNvSpPr/>
          <p:nvPr/>
        </p:nvSpPr>
        <p:spPr>
          <a:xfrm>
            <a:off x="155575" y="-868363"/>
            <a:ext cx="1695450" cy="18192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7"/>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06" name="Google Shape;106;p7"/>
          <p:cNvSpPr/>
          <p:nvPr/>
        </p:nvSpPr>
        <p:spPr>
          <a:xfrm>
            <a:off x="8551248" y="245547"/>
            <a:ext cx="343523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Länna station</a:t>
            </a:r>
            <a:endParaRPr sz="4000" b="1" i="0" u="none" strike="noStrike" cap="none">
              <a:solidFill>
                <a:srgbClr val="000000"/>
              </a:solidFill>
              <a:latin typeface="Helvetica Neue"/>
              <a:ea typeface="Helvetica Neue"/>
              <a:cs typeface="Helvetica Neue"/>
              <a:sym typeface="Helvetica Neue"/>
            </a:endParaRPr>
          </a:p>
        </p:txBody>
      </p:sp>
      <p:sp>
        <p:nvSpPr>
          <p:cNvPr id="107" name="Google Shape;107;p7" descr="Blå blomma Clipart vektor illustrationer. Illustration av blommor - 73144134"/>
          <p:cNvSpPr/>
          <p:nvPr/>
        </p:nvSpPr>
        <p:spPr>
          <a:xfrm>
            <a:off x="155575" y="-868363"/>
            <a:ext cx="1695450" cy="18192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08" name="Google Shape;108;p7"/>
          <p:cNvSpPr txBox="1"/>
          <p:nvPr/>
        </p:nvSpPr>
        <p:spPr>
          <a:xfrm>
            <a:off x="1003300" y="2794178"/>
            <a:ext cx="11296276" cy="416524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Ägs av museiföreningen Stockholm-Roslagens Järnvägar (i dagligt tal Lennakatten). Har länge vanskötts och haft hakkkors m.m. målat på baksidan.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Under 2022 fick Länna byalag ok från Lennakatten att måla om stationen.</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Vi skulle stå för arbetskraft (de skulle sprida info även bland sina medlemmar) och de skulle betala förbrukningsvaror och ta fram el och ställningar. Arbete planerades in till vårens fixardag. </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Cirka 6 deltagare. Vi hann skrapa några av sidorna men mycket mer arbete återstår till 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8"/>
          <p:cNvSpPr/>
          <p:nvPr/>
        </p:nvSpPr>
        <p:spPr>
          <a:xfrm>
            <a:off x="12503588" y="245548"/>
            <a:ext cx="102656"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14" name="Google Shape;114;p8"/>
          <p:cNvSpPr/>
          <p:nvPr/>
        </p:nvSpPr>
        <p:spPr>
          <a:xfrm>
            <a:off x="9432900" y="245547"/>
            <a:ext cx="2553584"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Hemsidan</a:t>
            </a:r>
            <a:endParaRPr sz="4000" b="1" i="0" u="none" strike="noStrike" cap="none">
              <a:solidFill>
                <a:srgbClr val="000000"/>
              </a:solidFill>
              <a:latin typeface="Helvetica Neue"/>
              <a:ea typeface="Helvetica Neue"/>
              <a:cs typeface="Helvetica Neue"/>
              <a:sym typeface="Helvetica Neue"/>
            </a:endParaRPr>
          </a:p>
        </p:txBody>
      </p:sp>
      <p:sp>
        <p:nvSpPr>
          <p:cNvPr id="115" name="Google Shape;115;p8" descr="Blå blomma Clipart vektor illustrationer. Illustration av blommor - 73144134"/>
          <p:cNvSpPr/>
          <p:nvPr/>
        </p:nvSpPr>
        <p:spPr>
          <a:xfrm>
            <a:off x="155575" y="-868363"/>
            <a:ext cx="1695450" cy="18192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16" name="Google Shape;116;p8"/>
          <p:cNvSpPr txBox="1"/>
          <p:nvPr/>
        </p:nvSpPr>
        <p:spPr>
          <a:xfrm>
            <a:off x="1003300" y="2086327"/>
            <a:ext cx="11296276" cy="601190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400"/>
              <a:buFont typeface="Helvetica Neue"/>
              <a:buNone/>
            </a:pPr>
            <a:r>
              <a:rPr lang="en-US" sz="2400" b="1" i="0" u="none" strike="noStrike" cap="none" dirty="0" err="1">
                <a:solidFill>
                  <a:srgbClr val="000000"/>
                </a:solidFill>
                <a:latin typeface="Helvetica Neue"/>
                <a:ea typeface="Helvetica Neue"/>
                <a:cs typeface="Helvetica Neue"/>
                <a:sym typeface="Helvetica Neue"/>
              </a:rPr>
              <a:t>Länna</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byalags</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hemsida</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har</a:t>
            </a:r>
            <a:r>
              <a:rPr lang="en-US" sz="2400" b="1" i="0" u="none" strike="noStrike" cap="none" dirty="0">
                <a:solidFill>
                  <a:srgbClr val="000000"/>
                </a:solidFill>
                <a:latin typeface="Helvetica Neue"/>
                <a:ea typeface="Helvetica Neue"/>
                <a:cs typeface="Helvetica Neue"/>
                <a:sym typeface="Helvetica Neue"/>
              </a:rPr>
              <a:t> </a:t>
            </a:r>
            <a:r>
              <a:rPr lang="en-US" sz="2400" b="1" i="0" u="none" strike="noStrike" cap="none" dirty="0" err="1">
                <a:solidFill>
                  <a:srgbClr val="000000"/>
                </a:solidFill>
                <a:latin typeface="Helvetica Neue"/>
                <a:ea typeface="Helvetica Neue"/>
                <a:cs typeface="Helvetica Neue"/>
                <a:sym typeface="Helvetica Neue"/>
              </a:rPr>
              <a:t>uppdaterats</a:t>
            </a:r>
            <a:r>
              <a:rPr lang="en-US" sz="2400" b="1" i="0" u="none" strike="noStrike" cap="none" dirty="0">
                <a:solidFill>
                  <a:srgbClr val="000000"/>
                </a:solidFill>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000000"/>
              </a:buClr>
              <a:buSzPts val="2400"/>
              <a:buFont typeface="Helvetica Neue"/>
              <a:buNone/>
            </a:pPr>
            <a:endParaRPr lang="en-US" sz="2400" dirty="0">
              <a:latin typeface="Helvetica Neue"/>
              <a:sym typeface="Helvetica Neue"/>
            </a:endParaRPr>
          </a:p>
          <a:p>
            <a:pPr marR="0" lvl="0" algn="l" rtl="0">
              <a:lnSpc>
                <a:spcPct val="100000"/>
              </a:lnSpc>
              <a:spcBef>
                <a:spcPts val="0"/>
              </a:spcBef>
              <a:spcAft>
                <a:spcPts val="0"/>
              </a:spcAft>
              <a:buClr>
                <a:srgbClr val="000000"/>
              </a:buClr>
              <a:buSzPts val="2400"/>
            </a:pPr>
            <a:r>
              <a:rPr lang="sv-SE" sz="2400" dirty="0"/>
              <a:t>Inaktuella uppgifter har tagits bort. </a:t>
            </a:r>
          </a:p>
          <a:p>
            <a:pPr marR="0" lvl="0" algn="l" rtl="0">
              <a:lnSpc>
                <a:spcPct val="100000"/>
              </a:lnSpc>
              <a:spcBef>
                <a:spcPts val="0"/>
              </a:spcBef>
              <a:spcAft>
                <a:spcPts val="0"/>
              </a:spcAft>
              <a:buClr>
                <a:srgbClr val="000000"/>
              </a:buClr>
              <a:buSzPts val="2400"/>
            </a:pPr>
            <a:r>
              <a:rPr lang="sv-SE" sz="2400" dirty="0"/>
              <a:t>Flik om andra föreningar i Länna har uppdaterats.</a:t>
            </a:r>
          </a:p>
          <a:p>
            <a:pPr marL="457200" marR="0" lvl="0" indent="-457200" algn="l" rtl="0">
              <a:lnSpc>
                <a:spcPct val="100000"/>
              </a:lnSpc>
              <a:spcBef>
                <a:spcPts val="0"/>
              </a:spcBef>
              <a:spcAft>
                <a:spcPts val="0"/>
              </a:spcAft>
              <a:buClr>
                <a:srgbClr val="000000"/>
              </a:buClr>
              <a:buSzPts val="2400"/>
              <a:buFont typeface="+mj-lt"/>
              <a:buAutoNum type="arabicPeriod"/>
            </a:pPr>
            <a:endParaRPr lang="sv-SE" sz="2400" dirty="0"/>
          </a:p>
          <a:p>
            <a:pPr marR="0" lvl="0" algn="l" rtl="0">
              <a:lnSpc>
                <a:spcPct val="100000"/>
              </a:lnSpc>
              <a:spcBef>
                <a:spcPts val="0"/>
              </a:spcBef>
              <a:spcAft>
                <a:spcPts val="0"/>
              </a:spcAft>
              <a:buClr>
                <a:srgbClr val="000000"/>
              </a:buClr>
              <a:buSzPts val="2400"/>
            </a:pPr>
            <a:r>
              <a:rPr lang="sv-SE" sz="2400" b="1" dirty="0"/>
              <a:t>Bildarkiv</a:t>
            </a:r>
          </a:p>
          <a:p>
            <a:pPr marL="342900" lvl="7" indent="-342900">
              <a:buSzPts val="2400"/>
              <a:buFont typeface="Arial" panose="020B0604020202020204" pitchFamily="34" charset="0"/>
              <a:buChar char="•"/>
            </a:pPr>
            <a:r>
              <a:rPr lang="sv-SE" sz="2400" dirty="0"/>
              <a:t>Upprustning av Kopphagen</a:t>
            </a:r>
          </a:p>
          <a:p>
            <a:pPr marL="342900" lvl="2" indent="-342900">
              <a:buSzPts val="2400"/>
              <a:buFont typeface="Arial" panose="020B0604020202020204" pitchFamily="34" charset="0"/>
              <a:buChar char="•"/>
            </a:pPr>
            <a:r>
              <a:rPr lang="sv-SE" sz="2400" dirty="0"/>
              <a:t>Historiska </a:t>
            </a:r>
            <a:r>
              <a:rPr lang="sv-SE" sz="2400" dirty="0" err="1"/>
              <a:t>Lännabilder</a:t>
            </a:r>
            <a:endParaRPr lang="sv-SE" sz="2400" dirty="0"/>
          </a:p>
          <a:p>
            <a:pPr marL="342900" lvl="2" indent="-342900">
              <a:buSzPts val="2400"/>
              <a:buFont typeface="Arial" panose="020B0604020202020204" pitchFamily="34" charset="0"/>
              <a:buChar char="•"/>
            </a:pPr>
            <a:endParaRPr lang="sv-SE" sz="2400" dirty="0"/>
          </a:p>
          <a:p>
            <a:pPr marR="0" lvl="0" algn="l" rtl="0">
              <a:lnSpc>
                <a:spcPct val="100000"/>
              </a:lnSpc>
              <a:spcBef>
                <a:spcPts val="0"/>
              </a:spcBef>
              <a:spcAft>
                <a:spcPts val="0"/>
              </a:spcAft>
              <a:buClr>
                <a:srgbClr val="000000"/>
              </a:buClr>
              <a:buSzPts val="2400"/>
            </a:pPr>
            <a:r>
              <a:rPr lang="sv-SE" sz="2400" b="1" dirty="0"/>
              <a:t>Fakta om Länna</a:t>
            </a:r>
          </a:p>
          <a:p>
            <a:pPr marL="457200" marR="0" lvl="0" indent="-457200" algn="l" rtl="0">
              <a:lnSpc>
                <a:spcPct val="100000"/>
              </a:lnSpc>
              <a:spcBef>
                <a:spcPts val="0"/>
              </a:spcBef>
              <a:spcAft>
                <a:spcPts val="0"/>
              </a:spcAft>
              <a:buClr>
                <a:srgbClr val="000000"/>
              </a:buClr>
              <a:buSzPts val="2400"/>
              <a:buFont typeface="+mj-lt"/>
              <a:buAutoNum type="arabicPeriod"/>
            </a:pPr>
            <a:r>
              <a:rPr lang="sv-SE" sz="2400" dirty="0"/>
              <a:t>Flikar om: Kopphagen, Ältsjön, </a:t>
            </a:r>
            <a:r>
              <a:rPr lang="sv-SE" sz="2400" dirty="0" err="1"/>
              <a:t>Lännas</a:t>
            </a:r>
            <a:r>
              <a:rPr lang="sv-SE" sz="2400" dirty="0"/>
              <a:t> historia, namnet på orten, Länna bruks historia, </a:t>
            </a:r>
            <a:r>
              <a:rPr lang="sv-SE" sz="2400" dirty="0" err="1"/>
              <a:t>Lennakatten</a:t>
            </a:r>
            <a:r>
              <a:rPr lang="sv-SE" sz="2400" dirty="0"/>
              <a:t>, Upplandsleden, Holmens Kunskapsskog</a:t>
            </a:r>
          </a:p>
          <a:p>
            <a:pPr marR="0" lvl="0" algn="l" rtl="0">
              <a:lnSpc>
                <a:spcPct val="100000"/>
              </a:lnSpc>
              <a:spcBef>
                <a:spcPts val="0"/>
              </a:spcBef>
              <a:spcAft>
                <a:spcPts val="0"/>
              </a:spcAft>
              <a:buClr>
                <a:srgbClr val="000000"/>
              </a:buClr>
              <a:buSzPts val="2400"/>
            </a:pPr>
            <a:endParaRPr lang="sv-SE" sz="2400" dirty="0"/>
          </a:p>
          <a:p>
            <a:pPr marR="0" lvl="0" algn="l" rtl="0">
              <a:lnSpc>
                <a:spcPct val="100000"/>
              </a:lnSpc>
              <a:spcBef>
                <a:spcPts val="0"/>
              </a:spcBef>
              <a:spcAft>
                <a:spcPts val="0"/>
              </a:spcAft>
              <a:buClr>
                <a:srgbClr val="000000"/>
              </a:buClr>
              <a:buSzPts val="2400"/>
            </a:pPr>
            <a:r>
              <a:rPr lang="sv-SE" sz="2400" b="1" dirty="0"/>
              <a:t>Vad gör byalaget? - Aktuella frågor</a:t>
            </a:r>
            <a:endParaRPr sz="2400" b="1" dirty="0"/>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sng" strike="noStrike" cap="none" dirty="0">
                <a:solidFill>
                  <a:srgbClr val="000000"/>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https://www.lannabyalag.se/</a:t>
            </a:r>
            <a:r>
              <a:rPr lang="en-US" sz="2400" b="0" i="0" u="none" strike="noStrike" cap="none" dirty="0">
                <a:solidFill>
                  <a:srgbClr val="000000"/>
                </a:solidFill>
                <a:latin typeface="Helvetica Neue"/>
                <a:ea typeface="Helvetica Neue"/>
                <a:cs typeface="Helvetica Neue"/>
                <a:sym typeface="Helvetica Neue"/>
              </a:rPr>
              <a:t> </a:t>
            </a:r>
            <a:endParaRPr sz="2400" b="0" i="0" u="none" strike="noStrike" cap="none" dirty="0">
              <a:solidFill>
                <a:srgbClr val="000000"/>
              </a:solidFill>
              <a:latin typeface="Helvetica Neue"/>
              <a:ea typeface="Helvetica Neue"/>
              <a:cs typeface="Helvetica Neue"/>
              <a:sym typeface="Helvetica Neue"/>
            </a:endParaRPr>
          </a:p>
        </p:txBody>
      </p:sp>
      <p:sp>
        <p:nvSpPr>
          <p:cNvPr id="2" name="textruta 1">
            <a:extLst>
              <a:ext uri="{FF2B5EF4-FFF2-40B4-BE49-F238E27FC236}">
                <a16:creationId xmlns:a16="http://schemas.microsoft.com/office/drawing/2014/main" id="{F4F21FBF-5D9D-1650-B560-7CA2FD1CE9A8}"/>
              </a:ext>
            </a:extLst>
          </p:cNvPr>
          <p:cNvSpPr txBox="1"/>
          <p:nvPr/>
        </p:nvSpPr>
        <p:spPr>
          <a:xfrm>
            <a:off x="6651438" y="6912540"/>
            <a:ext cx="6255320" cy="2677656"/>
          </a:xfrm>
          <a:prstGeom prst="rect">
            <a:avLst/>
          </a:prstGeom>
          <a:solidFill>
            <a:schemeClr val="bg1"/>
          </a:solidFill>
        </p:spPr>
        <p:txBody>
          <a:bodyPr wrap="square" rtlCol="0">
            <a:spAutoFit/>
          </a:bodyPr>
          <a:lstStyle/>
          <a:p>
            <a:r>
              <a:rPr lang="sv-SE" sz="2400" dirty="0">
                <a:solidFill>
                  <a:srgbClr val="FF0000"/>
                </a:solidFill>
              </a:rPr>
              <a:t>Här har vi samlat aktuell information om diverse frågor som berör Länna t.ex. sanering av bruksområdet och omgivningarna, cykelväg längs väg 282, bättre lekplats, Medborgarbudget, återvinningsstation, nybyggnation vid Kalle Blanks väg, äldre detaljplaner m.m.</a:t>
            </a:r>
            <a:endParaRPr lang="sv-SE"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9"/>
          <p:cNvSpPr/>
          <p:nvPr/>
        </p:nvSpPr>
        <p:spPr>
          <a:xfrm>
            <a:off x="7343585" y="245548"/>
            <a:ext cx="5262659" cy="718145"/>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Resultaträkning 2022</a:t>
            </a:r>
            <a:endParaRPr sz="4000" b="1" i="0" u="none" strike="noStrike" cap="none">
              <a:solidFill>
                <a:srgbClr val="000000"/>
              </a:solidFill>
              <a:latin typeface="Helvetica Neue"/>
              <a:ea typeface="Helvetica Neue"/>
              <a:cs typeface="Helvetica Neue"/>
              <a:sym typeface="Helvetica Neue"/>
            </a:endParaRPr>
          </a:p>
        </p:txBody>
      </p:sp>
      <p:graphicFrame>
        <p:nvGraphicFramePr>
          <p:cNvPr id="122" name="Google Shape;122;p9"/>
          <p:cNvGraphicFramePr/>
          <p:nvPr>
            <p:extLst>
              <p:ext uri="{D42A27DB-BD31-4B8C-83A1-F6EECF244321}">
                <p14:modId xmlns:p14="http://schemas.microsoft.com/office/powerpoint/2010/main" val="4211917094"/>
              </p:ext>
            </p:extLst>
          </p:nvPr>
        </p:nvGraphicFramePr>
        <p:xfrm>
          <a:off x="2556537" y="2599162"/>
          <a:ext cx="7891725" cy="4555275"/>
        </p:xfrm>
        <a:graphic>
          <a:graphicData uri="http://schemas.openxmlformats.org/drawingml/2006/table">
            <a:tbl>
              <a:tblPr firstCol="1" bandRow="1">
                <a:noFill/>
                <a:tableStyleId>{95C50244-CBC4-47DF-8285-26F43804576E}</a:tableStyleId>
              </a:tblPr>
              <a:tblGrid>
                <a:gridCol w="5927475">
                  <a:extLst>
                    <a:ext uri="{9D8B030D-6E8A-4147-A177-3AD203B41FA5}">
                      <a16:colId xmlns:a16="http://schemas.microsoft.com/office/drawing/2014/main" val="20000"/>
                    </a:ext>
                  </a:extLst>
                </a:gridCol>
                <a:gridCol w="1964250">
                  <a:extLst>
                    <a:ext uri="{9D8B030D-6E8A-4147-A177-3AD203B41FA5}">
                      <a16:colId xmlns:a16="http://schemas.microsoft.com/office/drawing/2014/main" val="20001"/>
                    </a:ext>
                  </a:extLst>
                </a:gridCol>
              </a:tblGrid>
              <a:tr h="502050">
                <a:tc>
                  <a:txBody>
                    <a:bodyPr/>
                    <a:lstStyle/>
                    <a:p>
                      <a:pPr marL="0" marR="0" lvl="0" indent="63500" algn="l" rtl="0">
                        <a:lnSpc>
                          <a:spcPct val="100000"/>
                        </a:lnSpc>
                        <a:spcBef>
                          <a:spcPts val="0"/>
                        </a:spcBef>
                        <a:spcAft>
                          <a:spcPts val="0"/>
                        </a:spcAft>
                        <a:buClr>
                          <a:srgbClr val="000000"/>
                        </a:buClr>
                        <a:buSzPts val="2400"/>
                        <a:buFont typeface="Calibri"/>
                        <a:buNone/>
                      </a:pPr>
                      <a:r>
                        <a:rPr lang="en-US" sz="2400" b="1" u="none" strike="noStrike" cap="none">
                          <a:solidFill>
                            <a:schemeClr val="dk1"/>
                          </a:solidFill>
                          <a:latin typeface="Calibri"/>
                          <a:ea typeface="Calibri"/>
                          <a:cs typeface="Calibri"/>
                          <a:sym typeface="Calibri"/>
                        </a:rPr>
                        <a:t>Intäkter</a:t>
                      </a:r>
                      <a:endParaRPr sz="2400" b="1" u="none" strike="noStrike" cap="none">
                        <a:solidFill>
                          <a:schemeClr val="dk1"/>
                        </a:solidFill>
                        <a:latin typeface="Calibri"/>
                        <a:ea typeface="Calibri"/>
                        <a:cs typeface="Calibri"/>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76200" cap="flat" cmpd="sng">
                      <a:solidFill>
                        <a:schemeClr val="accen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FBE40">
                        <a:alpha val="49803"/>
                      </a:srgbClr>
                    </a:solidFill>
                  </a:tcPr>
                </a:tc>
                <a:tc>
                  <a:txBody>
                    <a:bodyPr/>
                    <a:lstStyle/>
                    <a:p>
                      <a:pPr marL="0" marR="101600" lvl="0" indent="152400" algn="r" rtl="0">
                        <a:lnSpc>
                          <a:spcPct val="100000"/>
                        </a:lnSpc>
                        <a:spcBef>
                          <a:spcPts val="0"/>
                        </a:spcBef>
                        <a:spcAft>
                          <a:spcPts val="0"/>
                        </a:spcAft>
                        <a:buClr>
                          <a:schemeClr val="dk1"/>
                        </a:buClr>
                        <a:buSzPts val="2600"/>
                        <a:buFont typeface="Helvetica Neue"/>
                        <a:buNone/>
                      </a:pPr>
                      <a:r>
                        <a:rPr lang="sv-SE" sz="2600" b="1" u="none" strike="noStrike" cap="none" dirty="0">
                          <a:solidFill>
                            <a:schemeClr val="dk1"/>
                          </a:solidFill>
                          <a:latin typeface="Calibri"/>
                          <a:ea typeface="Calibri"/>
                          <a:cs typeface="Calibri"/>
                          <a:sym typeface="Calibri"/>
                        </a:rPr>
                        <a:t>50 708</a:t>
                      </a:r>
                      <a:endParaRPr sz="2600" b="1" u="none" strike="noStrike" cap="none" dirty="0">
                        <a:solidFill>
                          <a:schemeClr val="dk1"/>
                        </a:solidFill>
                        <a:latin typeface="Calibri"/>
                        <a:ea typeface="Calibri"/>
                        <a:cs typeface="Calibri"/>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76200" cap="flat" cmpd="sng">
                      <a:solidFill>
                        <a:schemeClr val="accen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FBE40">
                        <a:alpha val="49803"/>
                      </a:srgbClr>
                    </a:solidFill>
                  </a:tcPr>
                </a:tc>
                <a:extLst>
                  <a:ext uri="{0D108BD9-81ED-4DB2-BD59-A6C34878D82A}">
                    <a16:rowId xmlns:a16="http://schemas.microsoft.com/office/drawing/2014/main" val="10000"/>
                  </a:ext>
                </a:extLst>
              </a:tr>
              <a:tr h="507400">
                <a:tc>
                  <a:txBody>
                    <a:bodyPr/>
                    <a:lstStyle/>
                    <a:p>
                      <a:pPr marL="0" marR="0" lvl="0" indent="254000" algn="l" rtl="0">
                        <a:lnSpc>
                          <a:spcPct val="100000"/>
                        </a:lnSpc>
                        <a:spcBef>
                          <a:spcPts val="0"/>
                        </a:spcBef>
                        <a:spcAft>
                          <a:spcPts val="0"/>
                        </a:spcAft>
                        <a:buClr>
                          <a:srgbClr val="000000"/>
                        </a:buClr>
                        <a:buSzPts val="2400"/>
                        <a:buFont typeface="Calibri"/>
                        <a:buNone/>
                      </a:pP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Medlemsavgifter</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cirka</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160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medlemmar</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2000" b="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9200</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07400">
                <a:tc>
                  <a:txBody>
                    <a:bodyPr/>
                    <a:lstStyle/>
                    <a:p>
                      <a:pPr marL="0" marR="0" lvl="0" indent="254000" algn="l" rtl="0">
                        <a:lnSpc>
                          <a:spcPct val="100000"/>
                        </a:lnSpc>
                        <a:spcBef>
                          <a:spcPts val="0"/>
                        </a:spcBef>
                        <a:spcAft>
                          <a:spcPts val="0"/>
                        </a:spcAft>
                        <a:buClr>
                          <a:srgbClr val="000000"/>
                        </a:buClr>
                        <a:buSzPts val="2400"/>
                        <a:buFont typeface="Calibri"/>
                        <a:buNone/>
                      </a:pPr>
                      <a:r>
                        <a:rPr lang="sv-SE" sz="2000" b="0" dirty="0">
                          <a:solidFill>
                            <a:schemeClr val="dk1"/>
                          </a:solidFill>
                          <a:latin typeface="Calibri" panose="020F0502020204030204" pitchFamily="34" charset="0"/>
                          <a:ea typeface="Calibri" panose="020F0502020204030204" pitchFamily="34" charset="0"/>
                          <a:cs typeface="Calibri" panose="020F0502020204030204" pitchFamily="34" charset="0"/>
                        </a:rPr>
                        <a:t>Medlemsavgift 2023</a:t>
                      </a:r>
                      <a:endParaRPr sz="2000" b="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100</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446511337"/>
                  </a:ext>
                </a:extLst>
              </a:tr>
              <a:tr h="528175">
                <a:tc>
                  <a:txBody>
                    <a:bodyPr/>
                    <a:lstStyle/>
                    <a:p>
                      <a:pPr marL="0" marR="0" lvl="0" indent="254000" algn="l" rtl="0">
                        <a:lnSpc>
                          <a:spcPct val="100000"/>
                        </a:lnSpc>
                        <a:spcBef>
                          <a:spcPts val="0"/>
                        </a:spcBef>
                        <a:spcAft>
                          <a:spcPts val="0"/>
                        </a:spcAft>
                        <a:buClr>
                          <a:srgbClr val="000000"/>
                        </a:buClr>
                        <a:buSzPts val="2400"/>
                        <a:buFont typeface="Calibri"/>
                        <a:buNone/>
                      </a:pP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Kopphagen</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uthyrning</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1250</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02050">
                <a:tc>
                  <a:txBody>
                    <a:bodyPr/>
                    <a:lstStyle/>
                    <a:p>
                      <a:pPr marL="0" marR="0" lvl="0" indent="254000" algn="l" rtl="0">
                        <a:lnSpc>
                          <a:spcPct val="100000"/>
                        </a:lnSpc>
                        <a:spcBef>
                          <a:spcPts val="0"/>
                        </a:spcBef>
                        <a:spcAft>
                          <a:spcPts val="0"/>
                        </a:spcAft>
                        <a:buClr>
                          <a:srgbClr val="000000"/>
                        </a:buClr>
                        <a:buSzPts val="2400"/>
                        <a:buFont typeface="Calibri"/>
                        <a:buNone/>
                      </a:pP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Kopphagen</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försäljning</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midsommar+jul</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21 579+5267</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02050">
                <a:tc>
                  <a:txBody>
                    <a:bodyPr/>
                    <a:lstStyle/>
                    <a:p>
                      <a:pPr marL="0" marR="0" lvl="0" indent="254000" algn="l" rtl="0">
                        <a:lnSpc>
                          <a:spcPct val="100000"/>
                        </a:lnSpc>
                        <a:spcBef>
                          <a:spcPts val="0"/>
                        </a:spcBef>
                        <a:spcAft>
                          <a:spcPts val="0"/>
                        </a:spcAft>
                        <a:buClr>
                          <a:srgbClr val="000000"/>
                        </a:buClr>
                        <a:buSzPts val="2400"/>
                        <a:buFont typeface="Calibri"/>
                        <a:buNone/>
                      </a:pP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Skötsel</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Ältsjösstigen</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0</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02050">
                <a:tc>
                  <a:txBody>
                    <a:bodyPr/>
                    <a:lstStyle/>
                    <a:p>
                      <a:pPr marL="0" marR="0" lvl="0" indent="254000" algn="l" rtl="0">
                        <a:lnSpc>
                          <a:spcPct val="100000"/>
                        </a:lnSpc>
                        <a:spcBef>
                          <a:spcPts val="0"/>
                        </a:spcBef>
                        <a:spcAft>
                          <a:spcPts val="0"/>
                        </a:spcAft>
                        <a:buClr>
                          <a:srgbClr val="000000"/>
                        </a:buClr>
                        <a:buSzPts val="2400"/>
                        <a:buFont typeface="Calibri"/>
                        <a:buNone/>
                      </a:pP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Insamling</a:t>
                      </a:r>
                      <a:r>
                        <a:rPr lang="en-US"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000" b="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Elrenovering</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2500</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502050">
                <a:tc>
                  <a:txBody>
                    <a:bodyPr/>
                    <a:lstStyle/>
                    <a:p>
                      <a:pPr marL="0" marR="0" lvl="0" indent="254000" algn="l" rtl="0">
                        <a:lnSpc>
                          <a:spcPct val="100000"/>
                        </a:lnSpc>
                        <a:spcBef>
                          <a:spcPts val="0"/>
                        </a:spcBef>
                        <a:spcAft>
                          <a:spcPts val="0"/>
                        </a:spcAft>
                        <a:buClr>
                          <a:srgbClr val="000000"/>
                        </a:buClr>
                        <a:buSzPts val="2400"/>
                        <a:buFont typeface="Calibri"/>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Bidrag Uppsala kommun</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10800</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801050664"/>
                  </a:ext>
                </a:extLst>
              </a:tr>
              <a:tr h="502050">
                <a:tc>
                  <a:txBody>
                    <a:bodyPr/>
                    <a:lstStyle/>
                    <a:p>
                      <a:pPr marL="0" marR="0" lvl="0" indent="254000" algn="l" rtl="0">
                        <a:lnSpc>
                          <a:spcPct val="100000"/>
                        </a:lnSpc>
                        <a:spcBef>
                          <a:spcPts val="0"/>
                        </a:spcBef>
                        <a:spcAft>
                          <a:spcPts val="0"/>
                        </a:spcAft>
                        <a:buClr>
                          <a:srgbClr val="000000"/>
                        </a:buClr>
                        <a:buSzPts val="2400"/>
                        <a:buFont typeface="Calibri"/>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Sparränta</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50800" marR="50800" marT="50800" marB="50800" anchor="ctr">
                    <a:lnL w="76200" cap="flat" cmpd="sng">
                      <a:solidFill>
                        <a:schemeClr val="accent2"/>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2F2F2"/>
                    </a:solidFill>
                  </a:tcPr>
                </a:tc>
                <a:tc>
                  <a:txBody>
                    <a:bodyPr/>
                    <a:lstStyle/>
                    <a:p>
                      <a:pPr marL="0" marR="101600" lvl="0" indent="152400" algn="r" rtl="0">
                        <a:lnSpc>
                          <a:spcPct val="100000"/>
                        </a:lnSpc>
                        <a:spcBef>
                          <a:spcPts val="0"/>
                        </a:spcBef>
                        <a:spcAft>
                          <a:spcPts val="0"/>
                        </a:spcAft>
                        <a:buClr>
                          <a:schemeClr val="dk1"/>
                        </a:buClr>
                        <a:buSzPts val="2100"/>
                        <a:buFont typeface="Helvetica Neue"/>
                        <a:buNone/>
                      </a:pPr>
                      <a:r>
                        <a:rPr lang="sv-SE"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12</a:t>
                      </a:r>
                      <a:endParaRPr sz="2000" b="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5400" marR="25400" marT="25400" marB="25400" anchor="ctr">
                    <a:lnL w="9525" cap="flat" cmpd="sng" algn="ctr">
                      <a:solidFill>
                        <a:srgbClr val="000000">
                          <a:alpha val="0"/>
                        </a:srgbClr>
                      </a:solidFill>
                      <a:prstDash val="solid"/>
                      <a:round/>
                      <a:headEnd type="none" w="sm" len="sm"/>
                      <a:tailEnd type="none" w="sm" len="sm"/>
                    </a:lnL>
                    <a:lnR w="76200" cap="flat" cmpd="sng">
                      <a:solidFill>
                        <a:schemeClr val="accent2"/>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765020803"/>
                  </a:ext>
                </a:extLst>
              </a:tr>
            </a:tbl>
          </a:graphicData>
        </a:graphic>
      </p:graphicFrame>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1444</Words>
  <Application>Microsoft Office PowerPoint</Application>
  <PresentationFormat>Anpassad</PresentationFormat>
  <Paragraphs>287</Paragraphs>
  <Slides>21</Slides>
  <Notes>21</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Helvetica Neue Light</vt:lpstr>
      <vt:lpstr>Times New Roman</vt:lpstr>
      <vt:lpstr>Tahoma</vt:lpstr>
      <vt:lpstr>Arial</vt:lpstr>
      <vt:lpstr>Calibri</vt:lpstr>
      <vt:lpstr>Helvetica Neue</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Maleli</dc:creator>
  <cp:lastModifiedBy>Johan Carlsson</cp:lastModifiedBy>
  <cp:revision>8</cp:revision>
  <dcterms:modified xsi:type="dcterms:W3CDTF">2023-03-22T12:40:18Z</dcterms:modified>
</cp:coreProperties>
</file>